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18: THE TEXAS BUREAUCRACY AND SUNSET REVIEW
About 75 minutes with all three discussion pauses.
OPENING (3 min). Ask students to name a law the Legislature passed last session.
Few can. Then ask how many have taken a driver test, received financial aid,
gotten a professional license, had a restaurant inspected, or renewed a vehicle
registration. Every hand goes up.
Those are all bureaucratic encounters. Students interact with agencies constantly
and with the Legislature almost never.
THE FRAME: this is the branch nobody votes for and everybody deals with. It is
also where Texas built an accountability tool the rest of the country copied.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THIS IS THE COURSE'S LAST CHAPTER and it works well as a synthesis. Nearly every
earlier concept reappears: the plural executive, delegation, iron triangles, the
part-time legislature, federalism through delegated programs.
THE TEACHING RISK is that students arrive with a fixed cartoon, either faceless
obstruction or harmless paper shuffling. The honest picture is that agencies
exercise real lawmaking power under delegated authority, which raises genuine
accountability questions that both critics and defenders of government take
seriously.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#4 and #5. Objective 4 covers the tool Texas invented and other states
copied. Objective 5 is the one with a practical payoff students can actually use.
If you compress, shorten #2 since the structure repeats Chapter 5's logic.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DELEGATION POINT IS THE CHAPTER'S FOUNDATION. A statute saying facilities must
be safe and sanitary hands enormous discretion to whoever writes the rule
defining those words. That is delegation, and it is unavoidable given how
legislatures work.
CONNECT TO CHAPTER 4 EXPLICITLY. Texas chose a part-time legislature. That choice
guarantees a large delegation of authority to agencies, because somebody has to
handle the details and the continuity. Students who see that connection understand
that the size of the bureaucracy is a consequence of the constitutional design,
not an accident.
THE DEMOCRATIC TENSION IS WORTH STATING PLAINLY: unelected officials write rules
carrying the force of law. Defenders answer that they act under authority granted
by elected legislators and are subject to oversight. Critics answer that the
oversight is thin. Both are serious, and the rest of the chapter examines the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STAGGERED TERM POINT IS THE MOST IMPORTANT INSIGHT ON THIS SLIDE and it
resolves an apparent contradiction from Chapter 5. The Texas governor is
constitutionally weak, yet a governor serving a decade shapes the entire
administrative state through accumulated appointments. Both statements are true,
and the mechanism is staggered terms plus time.
THE FRAGMENTATION MIRRORS THE PLURAL EXECUTIVE. There is no cabinet, no chain of
command, and no single official accountable for agency performance. Ask students
who they would hold responsible when an agency fails. The honest answer is
genuinely unclear, which is the 1876 design working as intended.
THE SENATE CONFIRMATION ROLE is worth naming as a check, and it is a real one:
the Senate can and occasionally does refuse appointees.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TEXAS FACT IN THE BOX SURPRISES STUDENTS who assume government jobs are
uniformly protected. Texas has no single statewide civil service system, and most
state employees serve at will. Practices vary by agency.
PRESENT THE TRADE-OFF HONESTLY. Merit systems deliver continuity and insulation
from political pressure, and they make it harder to remove poor performers.
Patronage delivers responsiveness to elected officials and risks staffing by
loyalty. Every system in between is trying to balance those.
THE HISTORICAL CONTEXT IS WORTH THIRTY SECONDS. The federal move toward merit
hiring followed President Garfield's assassination by a disappointed office seeker
in 1881, which produced the Pendleton Act. That is why the spoils system has the
reputation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SINGLE CHOICE and it is the central question of administrative
government everywhere. The strongest version of each side: delegation is
unavoidable because legislatures cannot write technical detail, and delegation is
dangerous because the people exercising the power face no voters. Both are true.
The remedies, oversight and Sunset and rulemaking participation, are what the rest
of the chapter covers.
Q2 IS THE BEST SYNTHESIS QUESTION and rewards students who remember Chapter 5.
The answer is that the office is weak in any snapshot and strong across time,
which is a genuinely useful distinction.
Q3 has no clean answer and both framings are accurate descriptions of the same
arrangement.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distinctive Texas contribution.
THE REVERSAL IS THE BIG IDEA. Normally a program continues unless somebody stops
it. Sunset flips the default: the agency ends unless the Legislature acts. That
single change in the default forces a review that would otherwise never happen.
SAY WHY THE DEFAULT MATTERS. Legislative attention is scarce. Without a forcing
mechanism, agencies are examined only after a scandal. Sunset guarantees a serious
look on a schedule regardless of whether anything has gone wrong.
THE PUBLIC MEMBERS are worth naming. Two of the twelve commission members are
private citizens appointed by the lieutenant governor and speaker. That is unusual
in Texas oversight structures.
TEXAS IS THE MODEL OTHERS COPIED, which is a rare case of Texas exporting an
institution rather than importing one. Students find that satisfying and it is
accurate.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CLOSING BOX IS THE MOST VALUABLE THING ON THIS SLIDE because it teaches a
transferable skill: the same statistic supports opposite conclusions depending on
the standard you apply. If you expect most agencies to be justified, a high
continuation rate is success. If you expect systematic waste, it is failure. The
number does not settle it.
VERIFY THE FIGURES before teaching. The Commission publishes updated totals each
biennium, including the abolition count and the reported return ratio.
THE CONTRIBUTIONS CRITICISM IS DOCUMENTED rather than alleged, and it connects
directly to Chapter 11. Legislators who sit on the commission reviewing an agency
may receive contributions from the regulated industry. Whether that changes
outcomes is contested; that the structure exists is not.
Present both columns without a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most practically useful slide in the chapter.
THE WORKED EXAMPLE IS THE TEACHING TOOL. Run it slowly. The statute says safe.
The rule says one to four. A center staffing one to five is breaking the law, and
that law was written by an agency. Students grasp delegation immediately once they
see a specific number appear from nowhere.
THE LEVERAGE POINT IS THE ACTION ITEM. The Texas Register is public and free.
Comment periods are open to anyone. Almost nobody outside regulated industry
participates. A nurse commenting on a nursing rule, or a childcare worker on a
childcare rule, carries weight precisely because it is rare.
CONNECT TO CHAPTER 11: this is where organized groups exercise influence between
sessions, with almost no competition from the public.
If you assign Texas In Action, the rulemaking comment activity pairs directly with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DO NOT READ THE LIST. Ask instead: which of these have you personally dealt with?
DPS gets the most hands, usually for a driver license. Then ask which one affects
them most, and the answer is often TEA or HHSC, agencies they have never thought
about.
OCCUPATIONAL LICENSING IS THE BEST DISCUSSION HOOK on this slide and it scrambles
partisan alignment. Licensing protects consumers from unqualified practitioners
and raises barriers to entry for people trying to start a career, especially those
with criminal records. Reform coalitions have included both economic
conservatives and civil rights advocates.
CONNECT TO CHAPTER 13: licensing restrictions on people with convictions are a
collateral consequence that outlasts a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APPROPRIATION IS THE REAL LEVER. Committees can hold hearings all day, but the
budget is what agencies respond to. Connect to Chapter 14.
THE PUBLIC INFORMATION ACT IS THE PRACTICAL TOOL for students, and most do not
know it exists. Any Texan, with no special standing, may request records from a
state agency or a local government. There is no requirement to explain why. Tell
them directly.
CONNECT TO CHAPTER 15: this is how journalism holds agencies accountable, and the
decline of local reporting means fewer people are filing these requests in much of
Texas.
ASK: "Which of these tools does an ordinary citizen actually control?" The honest
answer is the Public Information Act, the Open Meetings Act, and rulemaking
comments. The rest require an institution.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Q3 is the course's closing question.
Q1 IS THE BEST ANALYTICAL QUESTION and it teaches something transferable about
evidence: a statistic is meaningless without a prior expectation. Push students to
state what continuation rate they would expect if the process were working well.
Most have never been asked to specify a standard before looking at a number.
Q3 IS THE CAPSTONE. Save time for it if you are teaching this as the last chapter.
Students propose things like a full-time legislature, appointed judges, a unified
executive, higher pay for legislators, or consolidated election dates. Require them
to name the cost, because every one of those has a real one, and the 1876 framers
had reasons for each choice they made.
This question works well as a final written assignment.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IF THIS IS YOUR LAST CHAPTER, the third discussion question makes an excellent
final writing prompt. It requires students to synthesize the whole course and to
name a cost, which prevents the answer from being a wish list.
A CONCRETE ASSIGNMENT: have students find one proposed rule currently open for
comment in the Texas Register and draft a comment on it. Most will never have
known this was possible, and a few will actually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A SUNSET STAFF REPORT is one of the best primary documents in this course. They
are readable, specific, and unsparing, and they show students what genuine
government self-examination looks like. Pick an agency your students care about
and assign ten pages.
The Texas Register is the other essential link. Showing students a live comment
period converts an abstract lesson into an action they could take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3 to 5 minutes. This is the last slide of the course.
THE CLOSING ARGUMENT OF THE WHOLE TREK. Across eighteen chapters the same pattern
recurred: hearings are open and unattended, filings are public and unread,
comment periods are available and unused, local races are uncontested. The
constraint on Texas democracy is attention far more than access.
That is a hopeful conclusion rather than a cynical one, and it is the honest one.
A student who shows up to a commissioners court meeting, comments on a rule,
protests an appraisal, or files for a precinct chair seat has more leverage than
almost anyone in the room believes.
A GOOD FINAL EXIT TICKET: "Name one specific thing you now know how to do that you
did not know how to do in January."
Then thank them. They finished a course that is required by statute and treated it
as more than a requirement.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18</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The Bureaucracy</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and Sunset Review</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The Legislature meets 140 days every two years. Somebody has to run the state for the other 590.</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the agency survey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Verify Sunset figures and agency examples before teaching.</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Resist both caricatures</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Students arrive thinking bureaucrats are either villains or irrelevant. The notes push toward the structural questions instead.</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18's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legislatures delegate authority to agencies.</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fragmented structure of Texas boards and commissions.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merit systems from patronage.</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Sunset review and evaluate whether it works.</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agencies make rules and how citizens can participate.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DELEGATION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the Legislature hands power away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_texas_capitol.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6949440" cy="1097280"/>
          </a:xfrm>
          <a:prstGeom prst="rect">
            <a:avLst/>
          </a:prstGeom>
          <a:noFill/>
          <a:ln/>
        </p:spPr>
        <p:txBody>
          <a:bodyPr wrap="square" lIns="0" tIns="0" rIns="0" bIns="0" rtlCol="0" anchor="t"/>
          <a:lstStyle/>
          <a:p>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Bureaucracy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is the permanent administrative machinery of government: the agencies, boards, and commissions that carry out what the Legislature decides. In Texas roughly 300,000 people work in state government, and none of them are elected to the jobs they do.</a:t>
            </a:r>
            <a:endParaRPr lang="en-US" sz="1350" dirty="0"/>
          </a:p>
        </p:txBody>
      </p:sp>
      <p:sp>
        <p:nvSpPr>
          <p:cNvPr id="7" name="Text 4"/>
          <p:cNvSpPr txBox="1"/>
          <p:nvPr/>
        </p:nvSpPr>
        <p:spPr>
          <a:xfrm>
            <a:off x="594360" y="2971800"/>
            <a:ext cx="1600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Expertise</a:t>
            </a:r>
            <a:endParaRPr lang="en-US" sz="1250" dirty="0"/>
          </a:p>
        </p:txBody>
      </p:sp>
      <p:sp>
        <p:nvSpPr>
          <p:cNvPr id="8" name="Text 5"/>
          <p:cNvSpPr txBox="1"/>
          <p:nvPr/>
        </p:nvSpPr>
        <p:spPr>
          <a:xfrm>
            <a:off x="2286000" y="2971800"/>
            <a:ext cx="54864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Legislators are generalists. Writing a safety standard for a chemical plant requires specialized knowledge nobody acquires in a 140 day session.</a:t>
            </a:r>
            <a:endParaRPr lang="en-US" sz="1200" dirty="0"/>
          </a:p>
        </p:txBody>
      </p:sp>
      <p:sp>
        <p:nvSpPr>
          <p:cNvPr id="9" name="Text 6"/>
          <p:cNvSpPr txBox="1"/>
          <p:nvPr/>
        </p:nvSpPr>
        <p:spPr>
          <a:xfrm>
            <a:off x="594360" y="3703320"/>
            <a:ext cx="1600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Time</a:t>
            </a:r>
            <a:endParaRPr lang="en-US" sz="1250" dirty="0"/>
          </a:p>
        </p:txBody>
      </p:sp>
      <p:sp>
        <p:nvSpPr>
          <p:cNvPr id="10" name="Text 7"/>
          <p:cNvSpPr txBox="1"/>
          <p:nvPr/>
        </p:nvSpPr>
        <p:spPr>
          <a:xfrm>
            <a:off x="2286000" y="3703320"/>
            <a:ext cx="54864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Ten thousand bills in 140 days leaves no room to specify every operational detail.</a:t>
            </a:r>
            <a:endParaRPr lang="en-US" sz="1200" dirty="0"/>
          </a:p>
        </p:txBody>
      </p:sp>
      <p:sp>
        <p:nvSpPr>
          <p:cNvPr id="11" name="Text 8"/>
          <p:cNvSpPr txBox="1"/>
          <p:nvPr/>
        </p:nvSpPr>
        <p:spPr>
          <a:xfrm>
            <a:off x="594360" y="4434840"/>
            <a:ext cx="1600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Continuity</a:t>
            </a:r>
            <a:endParaRPr lang="en-US" sz="1250" dirty="0"/>
          </a:p>
        </p:txBody>
      </p:sp>
      <p:sp>
        <p:nvSpPr>
          <p:cNvPr id="12" name="Text 9"/>
          <p:cNvSpPr txBox="1"/>
          <p:nvPr/>
        </p:nvSpPr>
        <p:spPr>
          <a:xfrm>
            <a:off x="2286000" y="4434840"/>
            <a:ext cx="54864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Legislature is out of session for twenty of every twenty-four months. Agencies operate continuously.</a:t>
            </a:r>
            <a:endParaRPr lang="en-US" sz="1200" dirty="0"/>
          </a:p>
        </p:txBody>
      </p:sp>
      <p:sp>
        <p:nvSpPr>
          <p:cNvPr id="13" name="Text 10"/>
          <p:cNvSpPr txBox="1"/>
          <p:nvPr/>
        </p:nvSpPr>
        <p:spPr>
          <a:xfrm>
            <a:off x="594360" y="5166360"/>
            <a:ext cx="1600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Flexibility</a:t>
            </a:r>
            <a:endParaRPr lang="en-US" sz="1250" dirty="0"/>
          </a:p>
        </p:txBody>
      </p:sp>
      <p:sp>
        <p:nvSpPr>
          <p:cNvPr id="14" name="Text 11"/>
          <p:cNvSpPr txBox="1"/>
          <p:nvPr/>
        </p:nvSpPr>
        <p:spPr>
          <a:xfrm>
            <a:off x="2286000" y="5166360"/>
            <a:ext cx="54864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Conditions change between sessions. Rules can be revised without waiting two years for a statute.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BOARDS AND COMMISSIONS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Fragmentation, one level deeper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5_plural_executive.jpg">    </p:cNvPr>
          <p:cNvPicPr>
            <a:picLocks noChangeAspect="1"/>
          </p:cNvPicPr>
          <p:nvPr/>
        </p:nvPicPr>
        <p:blipFill>
          <a:blip r:embed="rId1"/>
          <a:stretch>
            <a:fillRect/>
          </a:stretch>
        </p:blipFill>
        <p:spPr>
          <a:xfrm>
            <a:off x="7772400" y="1783080"/>
            <a:ext cx="3840480" cy="1920240"/>
          </a:xfrm>
          <a:prstGeom prst="rect">
            <a:avLst/>
          </a:prstGeom>
        </p:spPr>
      </p:pic>
      <p:sp>
        <p:nvSpPr>
          <p:cNvPr id="6" name="Text 3"/>
          <p:cNvSpPr txBox="1"/>
          <p:nvPr/>
        </p:nvSpPr>
        <p:spPr>
          <a:xfrm>
            <a:off x="594360" y="1783080"/>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Elected</a:t>
            </a:r>
            <a:endParaRPr lang="en-US" sz="1250" dirty="0"/>
          </a:p>
        </p:txBody>
      </p:sp>
      <p:sp>
        <p:nvSpPr>
          <p:cNvPr id="7" name="Text 4"/>
          <p:cNvSpPr txBox="1"/>
          <p:nvPr/>
        </p:nvSpPr>
        <p:spPr>
          <a:xfrm>
            <a:off x="2743200" y="1783080"/>
            <a:ext cx="502920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Railroad Commission and the State Board of Education answer directly to voters, not to the governor.</a:t>
            </a:r>
            <a:endParaRPr lang="en-US" sz="1200" dirty="0"/>
          </a:p>
        </p:txBody>
      </p:sp>
      <p:sp>
        <p:nvSpPr>
          <p:cNvPr id="8" name="Text 5"/>
          <p:cNvSpPr txBox="1"/>
          <p:nvPr/>
        </p:nvSpPr>
        <p:spPr>
          <a:xfrm>
            <a:off x="594360" y="2606040"/>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Appointed boards</a:t>
            </a:r>
            <a:endParaRPr lang="en-US" sz="1250" dirty="0"/>
          </a:p>
        </p:txBody>
      </p:sp>
      <p:sp>
        <p:nvSpPr>
          <p:cNvPr id="9" name="Text 6"/>
          <p:cNvSpPr txBox="1"/>
          <p:nvPr/>
        </p:nvSpPr>
        <p:spPr>
          <a:xfrm>
            <a:off x="2743200" y="2606040"/>
            <a:ext cx="502920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Most Texas agencies are governed by boards whose members the governor appoints with Senate confirmation, serving staggered six year terms.</a:t>
            </a:r>
            <a:endParaRPr lang="en-US" sz="1200" dirty="0"/>
          </a:p>
        </p:txBody>
      </p:sp>
      <p:sp>
        <p:nvSpPr>
          <p:cNvPr id="10" name="Text 7"/>
          <p:cNvSpPr txBox="1"/>
          <p:nvPr/>
        </p:nvSpPr>
        <p:spPr>
          <a:xfrm>
            <a:off x="594360" y="3429000"/>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Single administrator</a:t>
            </a:r>
            <a:endParaRPr lang="en-US" sz="1250" dirty="0"/>
          </a:p>
        </p:txBody>
      </p:sp>
      <p:sp>
        <p:nvSpPr>
          <p:cNvPr id="11" name="Text 8"/>
          <p:cNvSpPr txBox="1"/>
          <p:nvPr/>
        </p:nvSpPr>
        <p:spPr>
          <a:xfrm>
            <a:off x="2743200" y="3429000"/>
            <a:ext cx="502920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few agencies are run by one commissioner, appointed by the governor or by a board.</a:t>
            </a:r>
            <a:endParaRPr lang="en-US" sz="1200" dirty="0"/>
          </a:p>
        </p:txBody>
      </p:sp>
      <p:sp>
        <p:nvSpPr>
          <p:cNvPr id="12" name="Text 9"/>
          <p:cNvSpPr txBox="1"/>
          <p:nvPr/>
        </p:nvSpPr>
        <p:spPr>
          <a:xfrm>
            <a:off x="594360" y="4251960"/>
            <a:ext cx="20574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Ex officio</a:t>
            </a:r>
            <a:endParaRPr lang="en-US" sz="1250" dirty="0"/>
          </a:p>
        </p:txBody>
      </p:sp>
      <p:sp>
        <p:nvSpPr>
          <p:cNvPr id="13" name="Text 10"/>
          <p:cNvSpPr txBox="1"/>
          <p:nvPr/>
        </p:nvSpPr>
        <p:spPr>
          <a:xfrm>
            <a:off x="2743200" y="4251960"/>
            <a:ext cx="5029200" cy="74980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Some boards include officials who serve by virtue of another office they hold.</a:t>
            </a:r>
            <a:endParaRPr lang="en-US" sz="1200" dirty="0"/>
          </a:p>
        </p:txBody>
      </p:sp>
      <p:sp>
        <p:nvSpPr>
          <p:cNvPr id="14" name="Shape 11"/>
          <p:cNvSpPr/>
          <p:nvPr/>
        </p:nvSpPr>
        <p:spPr>
          <a:xfrm>
            <a:off x="594360" y="5212080"/>
            <a:ext cx="11002975" cy="1234440"/>
          </a:xfrm>
          <a:prstGeom prst="roundRect">
            <a:avLst>
              <a:gd name="adj" fmla="val 5185"/>
            </a:avLst>
          </a:prstGeom>
          <a:solidFill>
            <a:srgbClr val="FFFFFF"/>
          </a:solidFill>
          <a:ln w="19050">
            <a:solidFill>
              <a:srgbClr val="B07D2B"/>
            </a:solidFill>
            <a:prstDash val="solid"/>
          </a:ln>
        </p:spPr>
      </p:sp>
      <p:sp>
        <p:nvSpPr>
          <p:cNvPr id="15" name="Text 12"/>
          <p:cNvSpPr txBox="1"/>
          <p:nvPr/>
        </p:nvSpPr>
        <p:spPr>
          <a:xfrm>
            <a:off x="868680" y="53766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Staggered terms are the quiet mechanism</a:t>
            </a:r>
            <a:endParaRPr lang="en-US" sz="1400" dirty="0"/>
          </a:p>
        </p:txBody>
      </p:sp>
      <p:sp>
        <p:nvSpPr>
          <p:cNvPr id="16" name="Text 13"/>
          <p:cNvSpPr txBox="1"/>
          <p:nvPr/>
        </p:nvSpPr>
        <p:spPr>
          <a:xfrm>
            <a:off x="868680" y="5742432"/>
            <a:ext cx="10454335" cy="5212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Because board members serve six year staggered terms, a governor cannot replace a board at once. It also means a long serving governor eventually appoints every member of nearly every board in state government. Appointment power looks weak in one year and enormous across eight. Chapter 5.</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MERIT AND PATRONAGE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does the work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5318608" cy="2926080"/>
          </a:xfrm>
          <a:prstGeom prst="roundRect">
            <a:avLst>
              <a:gd name="adj" fmla="val 2500"/>
            </a:avLst>
          </a:prstGeom>
          <a:solidFill>
            <a:srgbClr val="FFFFFF"/>
          </a:solidFill>
          <a:ln w="12700">
            <a:solidFill>
              <a:srgbClr val="E0D7C6"/>
            </a:solidFill>
            <a:prstDash val="solid"/>
          </a:ln>
        </p:spPr>
      </p:sp>
      <p:sp>
        <p:nvSpPr>
          <p:cNvPr id="6" name="Shape 4"/>
          <p:cNvSpPr/>
          <p:nvPr/>
        </p:nvSpPr>
        <p:spPr>
          <a:xfrm>
            <a:off x="594360" y="1783080"/>
            <a:ext cx="5318608" cy="822960"/>
          </a:xfrm>
          <a:prstGeom prst="roundRect">
            <a:avLst>
              <a:gd name="adj" fmla="val 8889"/>
            </a:avLst>
          </a:prstGeom>
          <a:solidFill>
            <a:srgbClr val="00788A"/>
          </a:solidFill>
          <a:ln/>
        </p:spPr>
      </p:sp>
      <p:sp>
        <p:nvSpPr>
          <p:cNvPr id="7" name="Text 5"/>
          <p:cNvSpPr txBox="1"/>
          <p:nvPr/>
        </p:nvSpPr>
        <p:spPr>
          <a:xfrm>
            <a:off x="850392" y="1901952"/>
            <a:ext cx="4806544" cy="292608"/>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MERIT SYSTEM</a:t>
            </a:r>
            <a:endParaRPr lang="en-US" sz="1350" dirty="0"/>
          </a:p>
        </p:txBody>
      </p:sp>
      <p:sp>
        <p:nvSpPr>
          <p:cNvPr id="8" name="Text 6"/>
          <p:cNvSpPr txBox="1"/>
          <p:nvPr/>
        </p:nvSpPr>
        <p:spPr>
          <a:xfrm>
            <a:off x="850392" y="2212848"/>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Hiring by qualification</a:t>
            </a:r>
            <a:endParaRPr lang="en-US" sz="1150" dirty="0"/>
          </a:p>
        </p:txBody>
      </p:sp>
      <p:sp>
        <p:nvSpPr>
          <p:cNvPr id="9" name="Text 7"/>
          <p:cNvSpPr txBox="1"/>
          <p:nvPr/>
        </p:nvSpPr>
        <p:spPr>
          <a:xfrm>
            <a:off x="850392" y="2743200"/>
            <a:ext cx="4806544" cy="182880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Positions filled through competitive processes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Continuity of expertise across administrations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Protection from political dismissal</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Slower to hire and harder to remove poor performers</a:t>
            </a:r>
            <a:endParaRPr lang="en-US" sz="1250" dirty="0"/>
          </a:p>
        </p:txBody>
      </p:sp>
      <p:sp>
        <p:nvSpPr>
          <p:cNvPr id="10" name="Shape 8"/>
          <p:cNvSpPr/>
          <p:nvPr/>
        </p:nvSpPr>
        <p:spPr>
          <a:xfrm>
            <a:off x="6278728" y="1783080"/>
            <a:ext cx="5318608" cy="2926080"/>
          </a:xfrm>
          <a:prstGeom prst="roundRect">
            <a:avLst>
              <a:gd name="adj" fmla="val 2500"/>
            </a:avLst>
          </a:prstGeom>
          <a:solidFill>
            <a:srgbClr val="FFFFFF"/>
          </a:solidFill>
          <a:ln w="12700">
            <a:solidFill>
              <a:srgbClr val="E0D7C6"/>
            </a:solidFill>
            <a:prstDash val="solid"/>
          </a:ln>
        </p:spPr>
      </p:sp>
      <p:sp>
        <p:nvSpPr>
          <p:cNvPr id="11" name="Shape 9"/>
          <p:cNvSpPr/>
          <p:nvPr/>
        </p:nvSpPr>
        <p:spPr>
          <a:xfrm>
            <a:off x="6278728" y="1783080"/>
            <a:ext cx="5318608" cy="822960"/>
          </a:xfrm>
          <a:prstGeom prst="roundRect">
            <a:avLst>
              <a:gd name="adj" fmla="val 8889"/>
            </a:avLst>
          </a:prstGeom>
          <a:solidFill>
            <a:srgbClr val="98002E"/>
          </a:solidFill>
          <a:ln/>
        </p:spPr>
      </p:sp>
      <p:sp>
        <p:nvSpPr>
          <p:cNvPr id="12" name="Text 10"/>
          <p:cNvSpPr txBox="1"/>
          <p:nvPr/>
        </p:nvSpPr>
        <p:spPr>
          <a:xfrm>
            <a:off x="6534760" y="1901952"/>
            <a:ext cx="4806544" cy="292608"/>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PATRONAGE</a:t>
            </a:r>
            <a:endParaRPr lang="en-US" sz="1350" dirty="0"/>
          </a:p>
        </p:txBody>
      </p:sp>
      <p:sp>
        <p:nvSpPr>
          <p:cNvPr id="13" name="Text 11"/>
          <p:cNvSpPr txBox="1"/>
          <p:nvPr/>
        </p:nvSpPr>
        <p:spPr>
          <a:xfrm>
            <a:off x="6534760" y="2212848"/>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Hiring by political connection</a:t>
            </a:r>
            <a:endParaRPr lang="en-US" sz="1150" dirty="0"/>
          </a:p>
        </p:txBody>
      </p:sp>
      <p:sp>
        <p:nvSpPr>
          <p:cNvPr id="14" name="Text 12"/>
          <p:cNvSpPr txBox="1"/>
          <p:nvPr/>
        </p:nvSpPr>
        <p:spPr>
          <a:xfrm>
            <a:off x="6534760" y="2743200"/>
            <a:ext cx="4806544" cy="182880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Rewards supporters and builds loyalty</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Lets elected officials install people who share their agenda</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Historically associated with the spoils system</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Risks incompetence and turnover with each election</a:t>
            </a:r>
            <a:endParaRPr lang="en-US" sz="1250" dirty="0"/>
          </a:p>
        </p:txBody>
      </p:sp>
      <p:sp>
        <p:nvSpPr>
          <p:cNvPr id="15" name="Shape 13"/>
          <p:cNvSpPr/>
          <p:nvPr/>
        </p:nvSpPr>
        <p:spPr>
          <a:xfrm>
            <a:off x="594360" y="4846320"/>
            <a:ext cx="11002975" cy="1600200"/>
          </a:xfrm>
          <a:prstGeom prst="roundRect">
            <a:avLst>
              <a:gd name="adj" fmla="val 4000"/>
            </a:avLst>
          </a:prstGeom>
          <a:solidFill>
            <a:srgbClr val="FFFFFF"/>
          </a:solidFill>
          <a:ln w="19050">
            <a:solidFill>
              <a:srgbClr val="B07D2B"/>
            </a:solidFill>
            <a:prstDash val="solid"/>
          </a:ln>
        </p:spPr>
      </p:sp>
      <p:sp>
        <p:nvSpPr>
          <p:cNvPr id="16" name="Text 14"/>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Texas is unusual here</a:t>
            </a:r>
            <a:endParaRPr lang="en-US" sz="1400" dirty="0"/>
          </a:p>
        </p:txBody>
      </p:sp>
      <p:sp>
        <p:nvSpPr>
          <p:cNvPr id="17" name="Text 15"/>
          <p:cNvSpPr txBox="1"/>
          <p:nvPr/>
        </p:nvSpPr>
        <p:spPr>
          <a:xfrm>
            <a:off x="868680" y="5376672"/>
            <a:ext cx="10454335" cy="8869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has no comprehensive statewide civil service system covering all state employment. Agencies largely set their own personnel practices within statutory limits, and most state employees are employed at will. Many county offices also operate without formal merit systems. The result varies considerably by agency and by county.</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Unelected power</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Agencies write rules that carry the force of law, and nobody elects the people who write them. Is that a democratic problem, or is delegation with oversight exactly how a modern state has to work?</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Texas governor is constitutionally weak yet eventually appoints every member of nearly every state board. Does that make the office strong or weak, and over what time horizon?</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Most Texas state employees work at will, without civil service protection. Does that make government more responsive to voters or more vulnerable to political pressure?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SUNSET REVIEW</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tool Texas invented</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4_texas_capitol_interior.jpg">    </p:cNvPr>
          <p:cNvPicPr>
            <a:picLocks noChangeAspect="1"/>
          </p:cNvPicPr>
          <p:nvPr/>
        </p:nvPicPr>
        <p:blipFill>
          <a:blip r:embed="rId1"/>
          <a:stretch>
            <a:fillRect/>
          </a:stretch>
        </p:blipFill>
        <p:spPr>
          <a:xfrm>
            <a:off x="7772400" y="1783080"/>
            <a:ext cx="3840480" cy="1920240"/>
          </a:xfrm>
          <a:prstGeom prst="rect">
            <a:avLst/>
          </a:prstGeom>
        </p:spPr>
      </p:pic>
      <p:sp>
        <p:nvSpPr>
          <p:cNvPr id="6" name="Text 3"/>
          <p:cNvSpPr txBox="1"/>
          <p:nvPr/>
        </p:nvSpPr>
        <p:spPr>
          <a:xfrm>
            <a:off x="594360" y="1783080"/>
            <a:ext cx="6949440" cy="86868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Under the Texas Sunset Act of 1977, most state agencies are automatically abolished on a set date unless the Legislature affirmatively votes to continue them. The burden of proof falls on the agency to justify its own existence.</a:t>
            </a:r>
            <a:endParaRPr lang="en-US" sz="1350" dirty="0"/>
          </a:p>
        </p:txBody>
      </p:sp>
      <p:sp>
        <p:nvSpPr>
          <p:cNvPr id="7" name="Text 4"/>
          <p:cNvSpPr txBox="1"/>
          <p:nvPr/>
        </p:nvSpPr>
        <p:spPr>
          <a:xfrm>
            <a:off x="594360" y="2788920"/>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cycle</a:t>
            </a:r>
            <a:endParaRPr lang="en-US" sz="1250" dirty="0"/>
          </a:p>
        </p:txBody>
      </p:sp>
      <p:sp>
        <p:nvSpPr>
          <p:cNvPr id="8" name="Text 5"/>
          <p:cNvSpPr txBox="1"/>
          <p:nvPr/>
        </p:nvSpPr>
        <p:spPr>
          <a:xfrm>
            <a:off x="2423160" y="2788920"/>
            <a:ext cx="534924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About 130 agencies are reviewed on a roughly twelve year cycle, a handful each session.</a:t>
            </a:r>
            <a:endParaRPr lang="en-US" sz="1200" dirty="0"/>
          </a:p>
        </p:txBody>
      </p:sp>
      <p:sp>
        <p:nvSpPr>
          <p:cNvPr id="9" name="Text 6"/>
          <p:cNvSpPr txBox="1"/>
          <p:nvPr/>
        </p:nvSpPr>
        <p:spPr>
          <a:xfrm>
            <a:off x="594360" y="3538728"/>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commission</a:t>
            </a:r>
            <a:endParaRPr lang="en-US" sz="1250" dirty="0"/>
          </a:p>
        </p:txBody>
      </p:sp>
      <p:sp>
        <p:nvSpPr>
          <p:cNvPr id="10" name="Text 7"/>
          <p:cNvSpPr txBox="1"/>
          <p:nvPr/>
        </p:nvSpPr>
        <p:spPr>
          <a:xfrm>
            <a:off x="2423160" y="3538728"/>
            <a:ext cx="534924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Sunset Advisory Commission has twelve members: five senators, five representatives, and two public members.</a:t>
            </a:r>
            <a:endParaRPr lang="en-US" sz="1200" dirty="0"/>
          </a:p>
        </p:txBody>
      </p:sp>
      <p:sp>
        <p:nvSpPr>
          <p:cNvPr id="11" name="Text 8"/>
          <p:cNvSpPr txBox="1"/>
          <p:nvPr/>
        </p:nvSpPr>
        <p:spPr>
          <a:xfrm>
            <a:off x="594360" y="4288536"/>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process</a:t>
            </a:r>
            <a:endParaRPr lang="en-US" sz="1250" dirty="0"/>
          </a:p>
        </p:txBody>
      </p:sp>
      <p:sp>
        <p:nvSpPr>
          <p:cNvPr id="12" name="Text 9"/>
          <p:cNvSpPr txBox="1"/>
          <p:nvPr/>
        </p:nvSpPr>
        <p:spPr>
          <a:xfrm>
            <a:off x="2423160" y="4288536"/>
            <a:ext cx="534924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Staff conduct an in-depth evaluation, the commission holds public hearings and adopts recommendations, and the Legislature acts.</a:t>
            </a:r>
            <a:endParaRPr lang="en-US" sz="1200" dirty="0"/>
          </a:p>
        </p:txBody>
      </p:sp>
      <p:sp>
        <p:nvSpPr>
          <p:cNvPr id="13" name="Text 10"/>
          <p:cNvSpPr txBox="1"/>
          <p:nvPr/>
        </p:nvSpPr>
        <p:spPr>
          <a:xfrm>
            <a:off x="594360" y="5038344"/>
            <a:ext cx="17373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outcomes</a:t>
            </a:r>
            <a:endParaRPr lang="en-US" sz="1250" dirty="0"/>
          </a:p>
        </p:txBody>
      </p:sp>
      <p:sp>
        <p:nvSpPr>
          <p:cNvPr id="14" name="Text 11"/>
          <p:cNvSpPr txBox="1"/>
          <p:nvPr/>
        </p:nvSpPr>
        <p:spPr>
          <a:xfrm>
            <a:off x="2423160" y="5038344"/>
            <a:ext cx="534924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An agency may be continued, continued with changes, consolidated with another, or abolished outright.</a:t>
            </a:r>
            <a:endParaRPr lang="en-US" sz="1200" dirty="0"/>
          </a:p>
        </p:txBody>
      </p:sp>
      <p:sp>
        <p:nvSpPr>
          <p:cNvPr id="15" name="Shape 12"/>
          <p:cNvSpPr/>
          <p:nvPr/>
        </p:nvSpPr>
        <p:spPr>
          <a:xfrm>
            <a:off x="594360" y="5852160"/>
            <a:ext cx="11002975" cy="594360"/>
          </a:xfrm>
          <a:prstGeom prst="roundRect">
            <a:avLst>
              <a:gd name="adj" fmla="val 10769"/>
            </a:avLst>
          </a:prstGeom>
          <a:solidFill>
            <a:srgbClr val="002B5C"/>
          </a:solidFill>
          <a:ln/>
        </p:spPr>
      </p:sp>
      <p:sp>
        <p:nvSpPr>
          <p:cNvPr id="16" name="Text 13"/>
          <p:cNvSpPr txBox="1"/>
          <p:nvPr/>
        </p:nvSpPr>
        <p:spPr>
          <a:xfrm>
            <a:off x="822960" y="5961888"/>
            <a:ext cx="2011680" cy="37490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38 states</a:t>
            </a:r>
            <a:endParaRPr lang="en-US" sz="4600" dirty="0"/>
          </a:p>
        </p:txBody>
      </p:sp>
      <p:sp>
        <p:nvSpPr>
          <p:cNvPr id="17" name="Text 14"/>
          <p:cNvSpPr txBox="1"/>
          <p:nvPr/>
        </p:nvSpPr>
        <p:spPr>
          <a:xfrm>
            <a:off x="2971800" y="5961888"/>
            <a:ext cx="8396935" cy="37490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have adopted some form of sunset review since Texas created it. Colorado was first; Texas built the model others studied.</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EVALUATING SUNSET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Does it work?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sp>
        <p:nvSpPr>
          <p:cNvPr id="5" name="Shape 3"/>
          <p:cNvSpPr/>
          <p:nvPr/>
        </p:nvSpPr>
        <p:spPr>
          <a:xfrm>
            <a:off x="594360" y="1783080"/>
            <a:ext cx="5318608" cy="2606040"/>
          </a:xfrm>
          <a:prstGeom prst="roundRect">
            <a:avLst>
              <a:gd name="adj" fmla="val 2456"/>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that it works</a:t>
            </a:r>
            <a:endParaRPr lang="en-US" sz="1400" dirty="0"/>
          </a:p>
        </p:txBody>
      </p:sp>
      <p:sp>
        <p:nvSpPr>
          <p:cNvPr id="7" name="Text 5"/>
          <p:cNvSpPr txBox="1"/>
          <p:nvPr/>
        </p:nvSpPr>
        <p:spPr>
          <a:xfrm>
            <a:off x="832104" y="2350008"/>
            <a:ext cx="4843120" cy="18562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Dozens of agencies have been abolished or consolidated since 1977</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Commission reports savings and revenue gains far exceeding the cost of running the process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Review happens on schedule rather than only after a scandal</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Public hearings create a formal moment for citizens and affected groups to be heard</a:t>
            </a:r>
            <a:endParaRPr lang="en-US" sz="1250" dirty="0"/>
          </a:p>
        </p:txBody>
      </p:sp>
      <p:sp>
        <p:nvSpPr>
          <p:cNvPr id="8" name="Shape 6"/>
          <p:cNvSpPr/>
          <p:nvPr/>
        </p:nvSpPr>
        <p:spPr>
          <a:xfrm>
            <a:off x="6278728" y="1783080"/>
            <a:ext cx="5318608" cy="2606040"/>
          </a:xfrm>
          <a:prstGeom prst="roundRect">
            <a:avLst>
              <a:gd name="adj" fmla="val 2456"/>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that it falls short</a:t>
            </a:r>
            <a:endParaRPr lang="en-US" sz="1400" dirty="0"/>
          </a:p>
        </p:txBody>
      </p:sp>
      <p:sp>
        <p:nvSpPr>
          <p:cNvPr id="10" name="Text 8"/>
          <p:cNvSpPr txBox="1"/>
          <p:nvPr/>
        </p:nvSpPr>
        <p:spPr>
          <a:xfrm>
            <a:off x="6516472" y="2350008"/>
            <a:ext cx="4843120" cy="18562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overwhelming majority of agencies are continued, so abolition is rare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Legislators reviewing agencies receive campaign contributions from the industries those agencies regulate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Twelve years is long enough for problems to persist between reviews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Recommendations can be weakened or ignored when the Legislature acts on them</a:t>
            </a:r>
            <a:endParaRPr lang="en-US" sz="1250" dirty="0"/>
          </a:p>
        </p:txBody>
      </p:sp>
      <p:sp>
        <p:nvSpPr>
          <p:cNvPr id="11" name="Shape 9"/>
          <p:cNvSpPr/>
          <p:nvPr/>
        </p:nvSpPr>
        <p:spPr>
          <a:xfrm>
            <a:off x="594360" y="4617720"/>
            <a:ext cx="11002975" cy="1828800"/>
          </a:xfrm>
          <a:prstGeom prst="roundRect">
            <a:avLst>
              <a:gd name="adj" fmla="val 3500"/>
            </a:avLst>
          </a:prstGeom>
          <a:solidFill>
            <a:srgbClr val="FFFFFF"/>
          </a:solidFill>
          <a:ln w="19050">
            <a:solidFill>
              <a:srgbClr val="B07D2B"/>
            </a:solidFill>
            <a:prstDash val="solid"/>
          </a:ln>
        </p:spPr>
      </p:sp>
      <p:sp>
        <p:nvSpPr>
          <p:cNvPr id="12" name="Text 10"/>
          <p:cNvSpPr txBox="1"/>
          <p:nvPr/>
        </p:nvSpPr>
        <p:spPr>
          <a:xfrm>
            <a:off x="868680" y="47823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 fair reading</a:t>
            </a:r>
            <a:endParaRPr lang="en-US" sz="1400" dirty="0"/>
          </a:p>
        </p:txBody>
      </p:sp>
      <p:sp>
        <p:nvSpPr>
          <p:cNvPr id="13" name="Text 11"/>
          <p:cNvSpPr txBox="1"/>
          <p:nvPr/>
        </p:nvSpPr>
        <p:spPr>
          <a:xfrm>
            <a:off x="868680" y="5148072"/>
            <a:ext cx="10454335" cy="11155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Sunset Commission reports that roughly 95 agencies have been abolished or consolidated and that the process has produced savings and revenue gains many times its operating cost. It is also true that most agencies are continued, which supporters read as evidence that most agencies are justified and critics read as evidence the process is not stringent. Both readings use the same number.</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RULEMAKING</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agencies make law</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12_policy_process.jpg">    </p:cNvPr>
          <p:cNvPicPr>
            <a:picLocks noChangeAspect="1"/>
          </p:cNvPicPr>
          <p:nvPr/>
        </p:nvPicPr>
        <p:blipFill>
          <a:blip r:embed="rId1"/>
          <a:stretch>
            <a:fillRect/>
          </a:stretch>
        </p:blipFill>
        <p:spPr>
          <a:xfrm>
            <a:off x="7772400" y="1783080"/>
            <a:ext cx="3840480" cy="1920240"/>
          </a:xfrm>
          <a:prstGeom prst="rect">
            <a:avLst/>
          </a:prstGeom>
        </p:spPr>
      </p:pic>
      <p:sp>
        <p:nvSpPr>
          <p:cNvPr id="6" name="Shape 3"/>
          <p:cNvSpPr/>
          <p:nvPr/>
        </p:nvSpPr>
        <p:spPr>
          <a:xfrm>
            <a:off x="594360" y="1783080"/>
            <a:ext cx="3484778" cy="2240280"/>
          </a:xfrm>
          <a:prstGeom prst="roundRect">
            <a:avLst>
              <a:gd name="adj" fmla="val 2857"/>
            </a:avLst>
          </a:prstGeom>
          <a:solidFill>
            <a:srgbClr val="FFFFFF"/>
          </a:solidFill>
          <a:ln w="12700">
            <a:solidFill>
              <a:srgbClr val="E0D7C6"/>
            </a:solidFill>
            <a:prstDash val="solid"/>
          </a:ln>
        </p:spPr>
      </p:sp>
      <p:sp>
        <p:nvSpPr>
          <p:cNvPr id="7"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a:t>
            </a:r>
            <a:endParaRPr lang="en-US" sz="2200" dirty="0"/>
          </a:p>
        </p:txBody>
      </p:sp>
      <p:sp>
        <p:nvSpPr>
          <p:cNvPr id="8"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Proposed rule published</a:t>
            </a:r>
            <a:endParaRPr lang="en-US" sz="1350" dirty="0"/>
          </a:p>
        </p:txBody>
      </p:sp>
      <p:sp>
        <p:nvSpPr>
          <p:cNvPr id="9" name="Text 6"/>
          <p:cNvSpPr txBox="1"/>
          <p:nvPr/>
        </p:nvSpPr>
        <p:spPr>
          <a:xfrm>
            <a:off x="813816" y="2880360"/>
            <a:ext cx="3045866"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agency publishes the proposed rule in the Texas Register, the state's official journal of agency action.</a:t>
            </a:r>
            <a:endParaRPr lang="en-US" sz="1200" dirty="0"/>
          </a:p>
        </p:txBody>
      </p:sp>
      <p:sp>
        <p:nvSpPr>
          <p:cNvPr id="10" name="Shape 7"/>
          <p:cNvSpPr/>
          <p:nvPr/>
        </p:nvSpPr>
        <p:spPr>
          <a:xfrm>
            <a:off x="4353458" y="1783080"/>
            <a:ext cx="3484778" cy="2240280"/>
          </a:xfrm>
          <a:prstGeom prst="roundRect">
            <a:avLst>
              <a:gd name="adj" fmla="val 2857"/>
            </a:avLst>
          </a:prstGeom>
          <a:solidFill>
            <a:srgbClr val="FFFFFF"/>
          </a:solidFill>
          <a:ln w="12700">
            <a:solidFill>
              <a:srgbClr val="E0D7C6"/>
            </a:solidFill>
            <a:prstDash val="solid"/>
          </a:ln>
        </p:spPr>
      </p:sp>
      <p:sp>
        <p:nvSpPr>
          <p:cNvPr id="11"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2</a:t>
            </a:r>
            <a:endParaRPr lang="en-US" sz="2200" dirty="0"/>
          </a:p>
        </p:txBody>
      </p:sp>
      <p:sp>
        <p:nvSpPr>
          <p:cNvPr id="12"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Public comment</a:t>
            </a:r>
            <a:endParaRPr lang="en-US" sz="1350" dirty="0"/>
          </a:p>
        </p:txBody>
      </p:sp>
      <p:sp>
        <p:nvSpPr>
          <p:cNvPr id="13" name="Text 10"/>
          <p:cNvSpPr txBox="1"/>
          <p:nvPr/>
        </p:nvSpPr>
        <p:spPr>
          <a:xfrm>
            <a:off x="4572914" y="2880360"/>
            <a:ext cx="3045866"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comment period follows, usually at least thirty days. Anyone may comment, and agencies must respond to significant comments.</a:t>
            </a:r>
            <a:endParaRPr lang="en-US" sz="1200" dirty="0"/>
          </a:p>
        </p:txBody>
      </p:sp>
      <p:sp>
        <p:nvSpPr>
          <p:cNvPr id="14" name="Shape 11"/>
          <p:cNvSpPr/>
          <p:nvPr/>
        </p:nvSpPr>
        <p:spPr>
          <a:xfrm>
            <a:off x="8112557" y="1783080"/>
            <a:ext cx="3484778" cy="2240280"/>
          </a:xfrm>
          <a:prstGeom prst="roundRect">
            <a:avLst>
              <a:gd name="adj" fmla="val 2857"/>
            </a:avLst>
          </a:prstGeom>
          <a:solidFill>
            <a:srgbClr val="002B5C"/>
          </a:solidFill>
          <a:ln w="12700">
            <a:solidFill>
              <a:srgbClr val="002B5C"/>
            </a:solidFill>
            <a:prstDash val="solid"/>
          </a:ln>
        </p:spPr>
      </p:sp>
      <p:sp>
        <p:nvSpPr>
          <p:cNvPr id="15"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3</a:t>
            </a:r>
            <a:endParaRPr lang="en-US" sz="2200" dirty="0"/>
          </a:p>
        </p:txBody>
      </p:sp>
      <p:sp>
        <p:nvSpPr>
          <p:cNvPr id="16"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Adoption</a:t>
            </a:r>
            <a:endParaRPr lang="en-US" sz="1350" dirty="0"/>
          </a:p>
        </p:txBody>
      </p:sp>
      <p:sp>
        <p:nvSpPr>
          <p:cNvPr id="17" name="Text 14"/>
          <p:cNvSpPr txBox="1"/>
          <p:nvPr/>
        </p:nvSpPr>
        <p:spPr>
          <a:xfrm>
            <a:off x="8332013" y="2880360"/>
            <a:ext cx="3045866" cy="100584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The agency adopts, revises, or withdraws the rule, and adopted rules enter the Texas Administrative Code with the force of law.</a:t>
            </a:r>
            <a:endParaRPr lang="en-US" sz="1200" dirty="0"/>
          </a:p>
        </p:txBody>
      </p:sp>
      <p:sp>
        <p:nvSpPr>
          <p:cNvPr id="18" name="Shape 15"/>
          <p:cNvSpPr/>
          <p:nvPr/>
        </p:nvSpPr>
        <p:spPr>
          <a:xfrm>
            <a:off x="594360" y="4160520"/>
            <a:ext cx="11002975" cy="1234440"/>
          </a:xfrm>
          <a:prstGeom prst="roundRect">
            <a:avLst>
              <a:gd name="adj" fmla="val 5185"/>
            </a:avLst>
          </a:prstGeom>
          <a:solidFill>
            <a:srgbClr val="FFFFFF"/>
          </a:solidFill>
          <a:ln w="19050">
            <a:solidFill>
              <a:srgbClr val="B07D2B"/>
            </a:solidFill>
            <a:prstDash val="solid"/>
          </a:ln>
        </p:spPr>
      </p:sp>
      <p:sp>
        <p:nvSpPr>
          <p:cNvPr id="19" name="Text 16"/>
          <p:cNvSpPr txBox="1"/>
          <p:nvPr/>
        </p:nvSpPr>
        <p:spPr>
          <a:xfrm>
            <a:off x="868680" y="43251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This is the highest leverage civic act in Texas</a:t>
            </a:r>
            <a:endParaRPr lang="en-US" sz="1400" dirty="0"/>
          </a:p>
        </p:txBody>
      </p:sp>
      <p:sp>
        <p:nvSpPr>
          <p:cNvPr id="20" name="Text 17"/>
          <p:cNvSpPr txBox="1"/>
          <p:nvPr/>
        </p:nvSpPr>
        <p:spPr>
          <a:xfrm>
            <a:off x="868680" y="4690872"/>
            <a:ext cx="10454335" cy="5212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Almost all comments on proposed rules come from regulated industry and organized groups. Individual citizens rarely comment. An informed comment from an affected Texan is unusual enough that it gets read, and the agency must respond to it.</a:t>
            </a:r>
            <a:endParaRPr lang="en-US" sz="1250" dirty="0"/>
          </a:p>
        </p:txBody>
      </p:sp>
      <p:sp>
        <p:nvSpPr>
          <p:cNvPr id="21" name="Text 18"/>
          <p:cNvSpPr txBox="1"/>
          <p:nvPr/>
        </p:nvSpPr>
        <p:spPr>
          <a:xfrm>
            <a:off x="594360" y="5532120"/>
            <a:ext cx="11002975" cy="91440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A worked example.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Legislature passes a statute saying childcare facilities must maintain safe staffing ratios. It does not say what the ratio is. The agency writes a rule specifying one adult per four infants. That number, not the statute, is the law a childcare center actually follows, and it was written by people nobody elected, through a process anyone could have joined.</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WHO DOES WHAT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agencies that shape daily life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719072"/>
            <a:ext cx="11002975" cy="566928"/>
          </a:xfrm>
          <a:prstGeom prst="roundRect">
            <a:avLst>
              <a:gd name="adj" fmla="val 8065"/>
            </a:avLst>
          </a:prstGeom>
          <a:solidFill>
            <a:srgbClr val="FFFFFF"/>
          </a:solidFill>
          <a:ln w="12700">
            <a:solidFill>
              <a:srgbClr val="E0D7C6"/>
            </a:solidFill>
            <a:prstDash val="solid"/>
          </a:ln>
        </p:spPr>
      </p:sp>
      <p:sp>
        <p:nvSpPr>
          <p:cNvPr id="6" name="Shape 4"/>
          <p:cNvSpPr/>
          <p:nvPr/>
        </p:nvSpPr>
        <p:spPr>
          <a:xfrm>
            <a:off x="594360" y="1719072"/>
            <a:ext cx="118872" cy="566928"/>
          </a:xfrm>
          <a:prstGeom prst="roundRect">
            <a:avLst>
              <a:gd name="adj" fmla="val 38462"/>
            </a:avLst>
          </a:prstGeom>
          <a:solidFill>
            <a:srgbClr val="002B5C"/>
          </a:solidFill>
          <a:ln/>
        </p:spPr>
      </p:sp>
      <p:sp>
        <p:nvSpPr>
          <p:cNvPr id="7" name="Text 5"/>
          <p:cNvSpPr txBox="1"/>
          <p:nvPr/>
        </p:nvSpPr>
        <p:spPr>
          <a:xfrm>
            <a:off x="886968" y="1865376"/>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TEA</a:t>
            </a:r>
            <a:endParaRPr lang="en-US" sz="1250" dirty="0"/>
          </a:p>
        </p:txBody>
      </p:sp>
      <p:sp>
        <p:nvSpPr>
          <p:cNvPr id="8" name="Text 6"/>
          <p:cNvSpPr txBox="1"/>
          <p:nvPr/>
        </p:nvSpPr>
        <p:spPr>
          <a:xfrm>
            <a:off x="2011680" y="1865376"/>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Texas Education Agency. Administers school funding, accountability ratings, and educator certification.</a:t>
            </a:r>
            <a:endParaRPr lang="en-US" sz="1200" dirty="0"/>
          </a:p>
        </p:txBody>
      </p:sp>
      <p:sp>
        <p:nvSpPr>
          <p:cNvPr id="9" name="Shape 7"/>
          <p:cNvSpPr/>
          <p:nvPr/>
        </p:nvSpPr>
        <p:spPr>
          <a:xfrm>
            <a:off x="594360" y="2322576"/>
            <a:ext cx="11002975" cy="566928"/>
          </a:xfrm>
          <a:prstGeom prst="roundRect">
            <a:avLst>
              <a:gd name="adj" fmla="val 8065"/>
            </a:avLst>
          </a:prstGeom>
          <a:solidFill>
            <a:srgbClr val="FFFFFF"/>
          </a:solidFill>
          <a:ln w="12700">
            <a:solidFill>
              <a:srgbClr val="E0D7C6"/>
            </a:solidFill>
            <a:prstDash val="solid"/>
          </a:ln>
        </p:spPr>
      </p:sp>
      <p:sp>
        <p:nvSpPr>
          <p:cNvPr id="10" name="Shape 8"/>
          <p:cNvSpPr/>
          <p:nvPr/>
        </p:nvSpPr>
        <p:spPr>
          <a:xfrm>
            <a:off x="594360" y="2322576"/>
            <a:ext cx="118872" cy="566928"/>
          </a:xfrm>
          <a:prstGeom prst="roundRect">
            <a:avLst>
              <a:gd name="adj" fmla="val 38462"/>
            </a:avLst>
          </a:prstGeom>
          <a:solidFill>
            <a:srgbClr val="00788A"/>
          </a:solidFill>
          <a:ln/>
        </p:spPr>
      </p:sp>
      <p:sp>
        <p:nvSpPr>
          <p:cNvPr id="11" name="Text 9"/>
          <p:cNvSpPr txBox="1"/>
          <p:nvPr/>
        </p:nvSpPr>
        <p:spPr>
          <a:xfrm>
            <a:off x="886968" y="2468880"/>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HHSC</a:t>
            </a:r>
            <a:endParaRPr lang="en-US" sz="1250" dirty="0"/>
          </a:p>
        </p:txBody>
      </p:sp>
      <p:sp>
        <p:nvSpPr>
          <p:cNvPr id="12" name="Text 10"/>
          <p:cNvSpPr txBox="1"/>
          <p:nvPr/>
        </p:nvSpPr>
        <p:spPr>
          <a:xfrm>
            <a:off x="2011680" y="2468880"/>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Health and Human Services Commission. Runs Medicaid, CHIP, SNAP eligibility, and facility licensing.</a:t>
            </a:r>
            <a:endParaRPr lang="en-US" sz="1200" dirty="0"/>
          </a:p>
        </p:txBody>
      </p:sp>
      <p:sp>
        <p:nvSpPr>
          <p:cNvPr id="13" name="Shape 11"/>
          <p:cNvSpPr/>
          <p:nvPr/>
        </p:nvSpPr>
        <p:spPr>
          <a:xfrm>
            <a:off x="594360" y="2926080"/>
            <a:ext cx="11002975" cy="566928"/>
          </a:xfrm>
          <a:prstGeom prst="roundRect">
            <a:avLst>
              <a:gd name="adj" fmla="val 8065"/>
            </a:avLst>
          </a:prstGeom>
          <a:solidFill>
            <a:srgbClr val="FFFFFF"/>
          </a:solidFill>
          <a:ln w="12700">
            <a:solidFill>
              <a:srgbClr val="E0D7C6"/>
            </a:solidFill>
            <a:prstDash val="solid"/>
          </a:ln>
        </p:spPr>
      </p:sp>
      <p:sp>
        <p:nvSpPr>
          <p:cNvPr id="14" name="Shape 12"/>
          <p:cNvSpPr/>
          <p:nvPr/>
        </p:nvSpPr>
        <p:spPr>
          <a:xfrm>
            <a:off x="594360" y="2926080"/>
            <a:ext cx="118872" cy="566928"/>
          </a:xfrm>
          <a:prstGeom prst="roundRect">
            <a:avLst>
              <a:gd name="adj" fmla="val 38462"/>
            </a:avLst>
          </a:prstGeom>
          <a:solidFill>
            <a:srgbClr val="98002E"/>
          </a:solidFill>
          <a:ln/>
        </p:spPr>
      </p:sp>
      <p:sp>
        <p:nvSpPr>
          <p:cNvPr id="15" name="Text 13"/>
          <p:cNvSpPr txBox="1"/>
          <p:nvPr/>
        </p:nvSpPr>
        <p:spPr>
          <a:xfrm>
            <a:off x="886968" y="3072384"/>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DPS</a:t>
            </a:r>
            <a:endParaRPr lang="en-US" sz="1250" dirty="0"/>
          </a:p>
        </p:txBody>
      </p:sp>
      <p:sp>
        <p:nvSpPr>
          <p:cNvPr id="16" name="Text 14"/>
          <p:cNvSpPr txBox="1"/>
          <p:nvPr/>
        </p:nvSpPr>
        <p:spPr>
          <a:xfrm>
            <a:off x="2011680" y="3072384"/>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Department of Public Safety. State police, driver licensing, and the state's criminal records systems.</a:t>
            </a:r>
            <a:endParaRPr lang="en-US" sz="1200" dirty="0"/>
          </a:p>
        </p:txBody>
      </p:sp>
      <p:sp>
        <p:nvSpPr>
          <p:cNvPr id="17" name="Shape 15"/>
          <p:cNvSpPr/>
          <p:nvPr/>
        </p:nvSpPr>
        <p:spPr>
          <a:xfrm>
            <a:off x="594360" y="3529584"/>
            <a:ext cx="11002975" cy="566928"/>
          </a:xfrm>
          <a:prstGeom prst="roundRect">
            <a:avLst>
              <a:gd name="adj" fmla="val 8065"/>
            </a:avLst>
          </a:prstGeom>
          <a:solidFill>
            <a:srgbClr val="FFFFFF"/>
          </a:solidFill>
          <a:ln w="12700">
            <a:solidFill>
              <a:srgbClr val="E0D7C6"/>
            </a:solidFill>
            <a:prstDash val="solid"/>
          </a:ln>
        </p:spPr>
      </p:sp>
      <p:sp>
        <p:nvSpPr>
          <p:cNvPr id="18" name="Shape 16"/>
          <p:cNvSpPr/>
          <p:nvPr/>
        </p:nvSpPr>
        <p:spPr>
          <a:xfrm>
            <a:off x="594360" y="3529584"/>
            <a:ext cx="118872" cy="566928"/>
          </a:xfrm>
          <a:prstGeom prst="roundRect">
            <a:avLst>
              <a:gd name="adj" fmla="val 38462"/>
            </a:avLst>
          </a:prstGeom>
          <a:solidFill>
            <a:srgbClr val="B07D2B"/>
          </a:solidFill>
          <a:ln/>
        </p:spPr>
      </p:sp>
      <p:sp>
        <p:nvSpPr>
          <p:cNvPr id="19" name="Text 17"/>
          <p:cNvSpPr txBox="1"/>
          <p:nvPr/>
        </p:nvSpPr>
        <p:spPr>
          <a:xfrm>
            <a:off x="886968" y="3675888"/>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TxDOT</a:t>
            </a:r>
            <a:endParaRPr lang="en-US" sz="1250" dirty="0"/>
          </a:p>
        </p:txBody>
      </p:sp>
      <p:sp>
        <p:nvSpPr>
          <p:cNvPr id="20" name="Text 18"/>
          <p:cNvSpPr txBox="1"/>
          <p:nvPr/>
        </p:nvSpPr>
        <p:spPr>
          <a:xfrm>
            <a:off x="2011680" y="3675888"/>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Department of Transportation. Builds and maintains the state highway system.</a:t>
            </a:r>
            <a:endParaRPr lang="en-US" sz="1200" dirty="0"/>
          </a:p>
        </p:txBody>
      </p:sp>
      <p:sp>
        <p:nvSpPr>
          <p:cNvPr id="21" name="Shape 19"/>
          <p:cNvSpPr/>
          <p:nvPr/>
        </p:nvSpPr>
        <p:spPr>
          <a:xfrm>
            <a:off x="594360" y="4133088"/>
            <a:ext cx="11002975" cy="566928"/>
          </a:xfrm>
          <a:prstGeom prst="roundRect">
            <a:avLst>
              <a:gd name="adj" fmla="val 8065"/>
            </a:avLst>
          </a:prstGeom>
          <a:solidFill>
            <a:srgbClr val="FFFFFF"/>
          </a:solidFill>
          <a:ln w="12700">
            <a:solidFill>
              <a:srgbClr val="E0D7C6"/>
            </a:solidFill>
            <a:prstDash val="solid"/>
          </a:ln>
        </p:spPr>
      </p:sp>
      <p:sp>
        <p:nvSpPr>
          <p:cNvPr id="22" name="Shape 20"/>
          <p:cNvSpPr/>
          <p:nvPr/>
        </p:nvSpPr>
        <p:spPr>
          <a:xfrm>
            <a:off x="594360" y="4133088"/>
            <a:ext cx="118872" cy="566928"/>
          </a:xfrm>
          <a:prstGeom prst="roundRect">
            <a:avLst>
              <a:gd name="adj" fmla="val 38462"/>
            </a:avLst>
          </a:prstGeom>
          <a:solidFill>
            <a:srgbClr val="5A6673"/>
          </a:solidFill>
          <a:ln/>
        </p:spPr>
      </p:sp>
      <p:sp>
        <p:nvSpPr>
          <p:cNvPr id="23" name="Text 21"/>
          <p:cNvSpPr txBox="1"/>
          <p:nvPr/>
        </p:nvSpPr>
        <p:spPr>
          <a:xfrm>
            <a:off x="886968" y="4279392"/>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TDCJ</a:t>
            </a:r>
            <a:endParaRPr lang="en-US" sz="1250" dirty="0"/>
          </a:p>
        </p:txBody>
      </p:sp>
      <p:sp>
        <p:nvSpPr>
          <p:cNvPr id="24" name="Text 22"/>
          <p:cNvSpPr txBox="1"/>
          <p:nvPr/>
        </p:nvSpPr>
        <p:spPr>
          <a:xfrm>
            <a:off x="2011680" y="4279392"/>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Department of Criminal Justice. Prisons, state jails, parole, and community supervision. Chapter 13.</a:t>
            </a:r>
            <a:endParaRPr lang="en-US" sz="1200" dirty="0"/>
          </a:p>
        </p:txBody>
      </p:sp>
      <p:sp>
        <p:nvSpPr>
          <p:cNvPr id="25" name="Shape 23"/>
          <p:cNvSpPr/>
          <p:nvPr/>
        </p:nvSpPr>
        <p:spPr>
          <a:xfrm>
            <a:off x="594360" y="4736592"/>
            <a:ext cx="11002975" cy="566928"/>
          </a:xfrm>
          <a:prstGeom prst="roundRect">
            <a:avLst>
              <a:gd name="adj" fmla="val 8065"/>
            </a:avLst>
          </a:prstGeom>
          <a:solidFill>
            <a:srgbClr val="FFFFFF"/>
          </a:solidFill>
          <a:ln w="12700">
            <a:solidFill>
              <a:srgbClr val="E0D7C6"/>
            </a:solidFill>
            <a:prstDash val="solid"/>
          </a:ln>
        </p:spPr>
      </p:sp>
      <p:sp>
        <p:nvSpPr>
          <p:cNvPr id="26" name="Shape 24"/>
          <p:cNvSpPr/>
          <p:nvPr/>
        </p:nvSpPr>
        <p:spPr>
          <a:xfrm>
            <a:off x="594360" y="4736592"/>
            <a:ext cx="118872" cy="566928"/>
          </a:xfrm>
          <a:prstGeom prst="roundRect">
            <a:avLst>
              <a:gd name="adj" fmla="val 38462"/>
            </a:avLst>
          </a:prstGeom>
          <a:solidFill>
            <a:srgbClr val="00788A"/>
          </a:solidFill>
          <a:ln/>
        </p:spPr>
      </p:sp>
      <p:sp>
        <p:nvSpPr>
          <p:cNvPr id="27" name="Text 25"/>
          <p:cNvSpPr txBox="1"/>
          <p:nvPr/>
        </p:nvSpPr>
        <p:spPr>
          <a:xfrm>
            <a:off x="886968" y="4882896"/>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TCEQ</a:t>
            </a:r>
            <a:endParaRPr lang="en-US" sz="1250" dirty="0"/>
          </a:p>
        </p:txBody>
      </p:sp>
      <p:sp>
        <p:nvSpPr>
          <p:cNvPr id="28" name="Text 26"/>
          <p:cNvSpPr txBox="1"/>
          <p:nvPr/>
        </p:nvSpPr>
        <p:spPr>
          <a:xfrm>
            <a:off x="2011680" y="4882896"/>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Commission on Environmental Quality. Air and water permitting and enforcement. Chapter 17.</a:t>
            </a:r>
            <a:endParaRPr lang="en-US" sz="1200" dirty="0"/>
          </a:p>
        </p:txBody>
      </p:sp>
      <p:sp>
        <p:nvSpPr>
          <p:cNvPr id="29" name="Shape 27"/>
          <p:cNvSpPr/>
          <p:nvPr/>
        </p:nvSpPr>
        <p:spPr>
          <a:xfrm>
            <a:off x="594360" y="5340096"/>
            <a:ext cx="11002975" cy="566928"/>
          </a:xfrm>
          <a:prstGeom prst="roundRect">
            <a:avLst>
              <a:gd name="adj" fmla="val 8065"/>
            </a:avLst>
          </a:prstGeom>
          <a:solidFill>
            <a:srgbClr val="FFFFFF"/>
          </a:solidFill>
          <a:ln w="12700">
            <a:solidFill>
              <a:srgbClr val="E0D7C6"/>
            </a:solidFill>
            <a:prstDash val="solid"/>
          </a:ln>
        </p:spPr>
      </p:sp>
      <p:sp>
        <p:nvSpPr>
          <p:cNvPr id="30" name="Shape 28"/>
          <p:cNvSpPr/>
          <p:nvPr/>
        </p:nvSpPr>
        <p:spPr>
          <a:xfrm>
            <a:off x="594360" y="5340096"/>
            <a:ext cx="118872" cy="566928"/>
          </a:xfrm>
          <a:prstGeom prst="roundRect">
            <a:avLst>
              <a:gd name="adj" fmla="val 38462"/>
            </a:avLst>
          </a:prstGeom>
          <a:solidFill>
            <a:srgbClr val="B07D2B"/>
          </a:solidFill>
          <a:ln/>
        </p:spPr>
      </p:sp>
      <p:sp>
        <p:nvSpPr>
          <p:cNvPr id="31" name="Text 29"/>
          <p:cNvSpPr txBox="1"/>
          <p:nvPr/>
        </p:nvSpPr>
        <p:spPr>
          <a:xfrm>
            <a:off x="886968" y="5486400"/>
            <a:ext cx="100584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TDLR</a:t>
            </a:r>
            <a:endParaRPr lang="en-US" sz="1250" dirty="0"/>
          </a:p>
        </p:txBody>
      </p:sp>
      <p:sp>
        <p:nvSpPr>
          <p:cNvPr id="32" name="Text 30"/>
          <p:cNvSpPr txBox="1"/>
          <p:nvPr/>
        </p:nvSpPr>
        <p:spPr>
          <a:xfrm>
            <a:off x="2011680" y="5486400"/>
            <a:ext cx="9311335" cy="27432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Department of Licensing and Regulation. Licenses dozens of occupations, from electricians to barbers.</a:t>
            </a:r>
            <a:endParaRPr lang="en-US" sz="1200" dirty="0"/>
          </a:p>
        </p:txBody>
      </p:sp>
      <p:sp>
        <p:nvSpPr>
          <p:cNvPr id="33" name="Text 31"/>
          <p:cNvSpPr txBox="1"/>
          <p:nvPr/>
        </p:nvSpPr>
        <p:spPr>
          <a:xfrm>
            <a:off x="594360" y="5989320"/>
            <a:ext cx="11002975" cy="411480"/>
          </a:xfrm>
          <a:prstGeom prst="rect">
            <a:avLst/>
          </a:prstGeom>
          <a:noFill/>
          <a:ln/>
        </p:spPr>
        <p:txBody>
          <a:bodyPr wrap="square" lIns="0" tIns="0" rIns="0" bIns="0" rtlCol="0" anchor="t"/>
          <a:lstStyle/>
          <a:p>
            <a:pPr indent="0" marL="0">
              <a:lnSpc>
                <a:spcPts val="1600"/>
              </a:lnSpc>
              <a:buNone/>
            </a:pPr>
            <a:r>
              <a:rPr lang="en-US" sz="1200" i="1" dirty="0">
                <a:solidFill>
                  <a:srgbClr val="002B5C"/>
                </a:solidFill>
                <a:latin typeface="Calibri" pitchFamily="34" charset="0"/>
                <a:ea typeface="Calibri" pitchFamily="34" charset="-122"/>
                <a:cs typeface="Calibri" pitchFamily="34" charset="-120"/>
              </a:rPr>
              <a:t>Occupational licensing deserves a note: roughly one in five American workers needs a license to do their job. That is a bureaucratic decision with direct effects on who can earn a living.</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OVERSIGHT AND TRANSPARENCY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anyone holds them accountable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pic>
        <p:nvPicPr>
          <p:cNvPr id="5" name="Image 0" descr="images/tx7_school_district.jpg">    </p:cNvPr>
          <p:cNvPicPr>
            <a:picLocks noChangeAspect="1"/>
          </p:cNvPicPr>
          <p:nvPr/>
        </p:nvPicPr>
        <p:blipFill>
          <a:blip r:embed="rId1"/>
          <a:stretch>
            <a:fillRect/>
          </a:stretch>
        </p:blipFill>
        <p:spPr>
          <a:xfrm>
            <a:off x="7772400" y="1783080"/>
            <a:ext cx="3840480" cy="1920240"/>
          </a:xfrm>
          <a:prstGeom prst="rect">
            <a:avLst/>
          </a:prstGeom>
        </p:spPr>
      </p:pic>
      <p:sp>
        <p:nvSpPr>
          <p:cNvPr id="6" name="Text 3"/>
          <p:cNvSpPr txBox="1"/>
          <p:nvPr/>
        </p:nvSpPr>
        <p:spPr>
          <a:xfrm>
            <a:off x="594360" y="1783080"/>
            <a:ext cx="22402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Legislative oversight</a:t>
            </a:r>
            <a:endParaRPr lang="en-US" sz="1250" dirty="0"/>
          </a:p>
        </p:txBody>
      </p:sp>
      <p:sp>
        <p:nvSpPr>
          <p:cNvPr id="7" name="Text 4"/>
          <p:cNvSpPr txBox="1"/>
          <p:nvPr/>
        </p:nvSpPr>
        <p:spPr>
          <a:xfrm>
            <a:off x="2926080" y="1783080"/>
            <a:ext cx="48463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Committees hold hearings, and the Legislature controls every agency's appropriation. The budget is the sharpest tool.</a:t>
            </a:r>
            <a:endParaRPr lang="en-US" sz="1200" dirty="0"/>
          </a:p>
        </p:txBody>
      </p:sp>
      <p:sp>
        <p:nvSpPr>
          <p:cNvPr id="8" name="Text 5"/>
          <p:cNvSpPr txBox="1"/>
          <p:nvPr/>
        </p:nvSpPr>
        <p:spPr>
          <a:xfrm>
            <a:off x="594360" y="2514600"/>
            <a:ext cx="22402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Sunset review</a:t>
            </a:r>
            <a:endParaRPr lang="en-US" sz="1250" dirty="0"/>
          </a:p>
        </p:txBody>
      </p:sp>
      <p:sp>
        <p:nvSpPr>
          <p:cNvPr id="9" name="Text 6"/>
          <p:cNvSpPr txBox="1"/>
          <p:nvPr/>
        </p:nvSpPr>
        <p:spPr>
          <a:xfrm>
            <a:off x="2926080" y="2514600"/>
            <a:ext cx="48463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scheduled, structural review that forces justification on a cycle.</a:t>
            </a:r>
            <a:endParaRPr lang="en-US" sz="1200" dirty="0"/>
          </a:p>
        </p:txBody>
      </p:sp>
      <p:sp>
        <p:nvSpPr>
          <p:cNvPr id="10" name="Text 7"/>
          <p:cNvSpPr txBox="1"/>
          <p:nvPr/>
        </p:nvSpPr>
        <p:spPr>
          <a:xfrm>
            <a:off x="594360" y="3246120"/>
            <a:ext cx="22402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State Auditor</a:t>
            </a:r>
            <a:endParaRPr lang="en-US" sz="1250" dirty="0"/>
          </a:p>
        </p:txBody>
      </p:sp>
      <p:sp>
        <p:nvSpPr>
          <p:cNvPr id="11" name="Text 8"/>
          <p:cNvSpPr txBox="1"/>
          <p:nvPr/>
        </p:nvSpPr>
        <p:spPr>
          <a:xfrm>
            <a:off x="2926080" y="3246120"/>
            <a:ext cx="48463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Conducts financial and performance audits and publishes them publicly.</a:t>
            </a:r>
            <a:endParaRPr lang="en-US" sz="1200" dirty="0"/>
          </a:p>
        </p:txBody>
      </p:sp>
      <p:sp>
        <p:nvSpPr>
          <p:cNvPr id="12" name="Text 9"/>
          <p:cNvSpPr txBox="1"/>
          <p:nvPr/>
        </p:nvSpPr>
        <p:spPr>
          <a:xfrm>
            <a:off x="594360" y="3977640"/>
            <a:ext cx="22402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Public Information Act</a:t>
            </a:r>
            <a:endParaRPr lang="en-US" sz="1250" dirty="0"/>
          </a:p>
        </p:txBody>
      </p:sp>
      <p:sp>
        <p:nvSpPr>
          <p:cNvPr id="13" name="Text 10"/>
          <p:cNvSpPr txBox="1"/>
          <p:nvPr/>
        </p:nvSpPr>
        <p:spPr>
          <a:xfrm>
            <a:off x="2926080" y="3977640"/>
            <a:ext cx="48463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Any Texan may request agency records. The Attorney General resolves disputes over withholding.</a:t>
            </a:r>
            <a:endParaRPr lang="en-US" sz="1200" dirty="0"/>
          </a:p>
        </p:txBody>
      </p:sp>
      <p:sp>
        <p:nvSpPr>
          <p:cNvPr id="14" name="Text 11"/>
          <p:cNvSpPr txBox="1"/>
          <p:nvPr/>
        </p:nvSpPr>
        <p:spPr>
          <a:xfrm>
            <a:off x="594360" y="4709160"/>
            <a:ext cx="22402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Open Meetings Act</a:t>
            </a:r>
            <a:endParaRPr lang="en-US" sz="1250" dirty="0"/>
          </a:p>
        </p:txBody>
      </p:sp>
      <p:sp>
        <p:nvSpPr>
          <p:cNvPr id="15" name="Text 12"/>
          <p:cNvSpPr txBox="1"/>
          <p:nvPr/>
        </p:nvSpPr>
        <p:spPr>
          <a:xfrm>
            <a:off x="2926080" y="4709160"/>
            <a:ext cx="48463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Governmental bodies must meet publicly with posted notice, with limited exceptions for closed session.</a:t>
            </a:r>
            <a:endParaRPr lang="en-US" sz="1200" dirty="0"/>
          </a:p>
        </p:txBody>
      </p:sp>
      <p:sp>
        <p:nvSpPr>
          <p:cNvPr id="16" name="Text 13"/>
          <p:cNvSpPr txBox="1"/>
          <p:nvPr/>
        </p:nvSpPr>
        <p:spPr>
          <a:xfrm>
            <a:off x="594360" y="5440680"/>
            <a:ext cx="224028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Courts</a:t>
            </a:r>
            <a:endParaRPr lang="en-US" sz="1250" dirty="0"/>
          </a:p>
        </p:txBody>
      </p:sp>
      <p:sp>
        <p:nvSpPr>
          <p:cNvPr id="17" name="Text 14"/>
          <p:cNvSpPr txBox="1"/>
          <p:nvPr/>
        </p:nvSpPr>
        <p:spPr>
          <a:xfrm>
            <a:off x="2926080" y="5440680"/>
            <a:ext cx="484632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Agency actions can be challenged as exceeding statutory authority or as procedurally improper.</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Accountability and the whole course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Sunset continues the large majority of agencies it reviews. Supporters call that evidence most agencies are justified; critics call it evidence the review is not stringent. What standard would let you decide between those readings?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Almost all comments on proposed rules come from regulated industry. Is that a failure of citizens, a failure of design, or simply the free rider problem from Chapter 11 showing up again?</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You have now studied every part of Texas government. Which single change would most improve accountability to ordinary Texans, and what would it cost?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18 in the Trailblazer Trek: 8 sections, 1,405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expertise and efficiency against democratic accountability.</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4 (knowledge of the branches of government) and Outcome 8 are primary. Outcome 7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SUNSET</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Sunset Advisory Commission publishes every staff report, commission decision, and its cumulative savings figures. sunset.texas.gov</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RULEMAKING</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Register carries all proposed and adopted rules, and the Texas Administrative Code holds the current rules. sos.texas.gov</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AUDITS</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State Auditor's Office publishes financial and performance audits of state agencies. sao.texas.gov</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 GOVERNMENT</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Attorney General publishes plain language handbooks on the Public Information Act and the Open Meetings Act. texasattorneygeneral.gov</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AGENCIES</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Texas.gov links to every state agency, and each posts its rules, board members, and meeting notices.</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last question</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“Now that you know how it works,</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what will you do with that?”</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Texas government is more open than almost anyone believes and less watched than almost anyone assumes. The gap between those two facts is where a citizen still matters.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18: The Texas Bureaucracy and Sunset Review</dc:title>
  <dc:subject>PptxGenJS Presentation</dc:subject>
  <dc:creator>Tarrant County College</dc:creator>
  <cp:lastModifiedBy>Tarrant County College</cp:lastModifiedBy>
  <cp:revision>1</cp:revision>
  <dcterms:created xsi:type="dcterms:W3CDTF">2026-09-14T02:21:34Z</dcterms:created>
  <dcterms:modified xsi:type="dcterms:W3CDTF">2026-09-14T02:21:34Z</dcterms:modified>
</cp:coreProperties>
</file>