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12: PUBLIC POLICY IN TEXAS
About 75 minutes with all three discussion pauses.
OPENING (3 min). Ask students to name a way state policy touched them this week.
They usually start with nothing, then produce a flood: tuition, the speed limit,
a driver license, a vaccination record, SNAP, financial aid, minimum wage,
whether their pharmacy could fill a prescription.
THE SUBTITLE IS THE FRAME. Declining to act is a policy choice with consequences.
Texas declining Medicaid expansion is a decision, not an absence of one. Establish
that early and the whole chapter reads differently.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THIS IS THE MOST POLITICALLY CHARGED CHAPTER IN THE COURSE. Vouchers, Medicaid,
guns, and energy all appear, and students hold strong views on each.
The structure is deliberate: teach the analytical framework first, then apply it
to contested areas. Students who have the framework argue about evidence and
trade-offs. Students who do not argue about teams.
If you are short on time, cut policy areas rather than the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#2 and #4. Objective 2 explains why markets underprovide some things and
government steps in, which is the economic foundation of the whole chapter.
Objective 4 is the process model that shows up in assessment.
Objective 5 is where the class discussion lives, but it only works if 2 and 4
land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BUDGET LINE IS THE ONE TO EMPHASIZE. Every government says education is a
priority. The budget shows what the priority actually is. Tell students that when
they want to know what a government values, read the appropriations bill rather
than the press release. Connect to Chapter 14.
THE INACTION POINT IS THE CHAPTER'S FRAMING and it matters analytically, not
politically. Declining to act produces outcomes just as acting does. That is true
whether the non-decision is one a student favors or opposes, and saying so
neutrally models the whole chapter.
GOOD QUICK EXERCISE: name a problem the Legislature considered last session and
did not act on. Ask what happened as a result. Something always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economic foundation of the chapter.
TEACH THE TWO DIMENSIONS FIRST, then the four boxes follow. Excludable means you
can keep non-payers out. Rivalrous means one person's use reduces what is left.
Draw a two-by-two on the board and let students place examples.
THE PUBLIC GOODS ARGUMENT is why government exists in economic terms. No company
can sell you clean air, because it cannot exclude non-payers. So either government
provides it or nobody does.
COMMON GOODS SET UP CHAPTER 17. Groundwater under the rule of capture is a
textbook common good: hard to exclude, and every gallon pumped is gone for
everyone else. That is the tragedy of the commons, and Texas water law is a live
example.
A GOOD CHALLENGE: ask where public education fits. Students argue, and the honest
answer is that it has features of several categories, which is exactly why it is
contested.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PREDICTIVE POINT IS THE PAYOFF. Lowi's typology is not just labeling; it
forecasts the politics. Ask students to classify something in the news and predict
the difficulty of passage. They are usually right.
DISTRIBUTIVE POLICY IS THE ONE STUDENTS UNDERESTIMATE. A highway project in one
district costs every taxpayer a tiny amount and delivers a large visible benefit
to a few. Nobody organizes against a cost they cannot feel. That asymmetry
explains a great deal of legislative behavior and connects directly to Chapter 11.
CATEGORIES BLUR AT THE EDGES and that is fine to admit. School vouchers can be
described as distributive by supporters and redistributive by opponents. The
disagreement about classification is itself part of the political fight, which is
a sophisticated point worth naming.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AGENDA SETTING IS THE MOST IMPORTANT AND LEAST OBVIOUS STAGE. Most problems never
reach the agenda at all. Getting an issue considered is often harder than winning
the vote once it is. Connect to Chapters 11 and 15: organized groups and media
attention are the main routes onto the agenda.
IMPLEMENTATION IS WHERE STUDENTS ARE MOST SURPRISED. A statute that says
facilities must be safe and sanitary delegates enormous discretion to an agency.
The rule the agency writes is the policy people actually live under. Forward
reference to Chapter 18.
THE TEXAS TIMING CONSTRAINT is worth naming: with a 140 day biennial session,
adoption windows are narrow and evaluation often happens between sessions. A
policy that fails in year one may run unchanged for two years.
DO NOT PRESENT THIS AS A TIDY CYCLE. Real policy loops, stalls, and skips stages.
Say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Q1 IS THE BEST SINGLE CHOICE and it works precisely because it is framed
analytically rather than as a referendum on Medicaid. The interesting version:
should a legislature have to explain a decision not to act the way it explains a
decision to act?
Q2 connects Lowi to Chapter 11. The honest answer is both: it is how attention
works, and it produces a systematic tilt toward organized beneficiaries.
Q3 is the most practical and pairs with Texas In Action if you assign it. Routes
onto the agenda include organized advocacy, media coverage, a focusing crisis,
litigation, and a legislator who cares.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Verify figures before teaching; the allotment changes by
session.
TEACH THE FUNDING MECHANICS FIRST. Students are surprised that school funding
depends heavily on local property wealth, and that the state's share and the local
share move inversely. When property values rise, state aid often falls.
RECAPTURE IS THE MOST MISUNDERSTOOD PIECE and deserves a careful, neutral
explanation. It exists because the Texas Supreme Court repeatedly held that the
constitution requires an efficient system, and wide disparities between
property-rich and property-poor districts failed that test. Whether the current
mechanism is the right remedy is genuinely argued.
THE ESA FIGHT SPLIT REPUBLICANS FOR YEARS, with many rural members opposing
because their districts have no private schools. That detail is worth including
because it shows students the issue does not sort neatly by party.
Present both panels without editorializing.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COVERAGE GAP IS THE CONCEPT TO TEACH CAREFULLY because it is genuinely
counterintuitive. A person can earn too much for Medicaid and too little for
subsidized marketplace coverage, and therefore qualify for nothing. That outcome
was not intended by the ACA's drafters; it results from the Court making expansion
optional while leaving subsidies keyed to an assumption of expansion.
STATE BOTH CASES FAIRLY. The fiscal argument against expansion is serious: the
federal match has changed before and the state would carry a permanent obligation.
The argument for it is also serious: uncompensated care does not disappear, it
shifts to hospital districts and local property taxpayers, which connects to
Chapter 7.
THIS IS A SLIDE WHERE STUDENTS MAY HAVE PERSONAL STAKES. Teach the policy; do not
invite disclosure.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Both halves are contested; stay descriptive.
THE ENERGY HALF is deliberately brief because Chapter 17 covers it properly. The
point to land here is that Texas holds two identities at once: the largest fossil
fuel producer and the largest wind producer. Students who expect energy politics to
sort neatly find that surprising.
THE GUNS HALF needs care. Both sides are represented in any Texas classroom and
both arguments are stated here in their own terms. Do not editorialize and do not
invite students to share personal experiences with firearms.
IF DISCUSSION STARTS, redirect to the policy question rather than the cultural
one: what evidence would tell us whether permitless carry changed outcomes? That
is answerable in principle and keeps the room analytical.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LITIGATION ROUTE DESERVES EMPHASIS in a Texas course. School finance in this
state was reshaped far more by the Edgewood line of cases than by any single
legislative session. When a legislature will not act, courts sometimes become the
route, and that is true for plaintiffs across the political spectrum.
THE AMENDMENT ROUTE IS DISTINCTIVELY TEXAN. Because the constitution restricts in
detail, policy questions other states settle by statute come to Texas voters
directly. Connect back to Chapter 2.
THE RULEMAKING ROUTE IS THE MOST UNDERUSED and the highest leverage per unit of
effort. Agencies must respond to significant comments, and almost all comments come
from regulated industry. One informed comment from an affected individual stands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Q1 IS THE BEST SINGLE CHOICE because it forces an honest trade-off rather than a
slogan. Both facts are true. Whether they are causally linked is genuinely
debated, and even if they are, whether the trade is worth it is a value judgment.
Insist students separate the empirical question from the value question.
Q2 IS THE SUBTLEST and the most useful for a Texas classroom. Geography shaped the
voucher fight more than party did. Students who see that stop explaining every
policy outcome by partisanship.
Q3 IS THE ONE TO USE IF THE ROOM IS TENSE. It redirects from position to
evidence, and a student who cannot answer it has learned something real about the
difference between a conviction and a conclusion.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A STRONG ASSIGNMENT for this chapter: have students pick one bill from the last
session, classify it using Lowi's typology, and predict from that classification
how contested its passage was. Then check the actual vote on Texas Legislature
Online. The framework usually predicts well, and when it does not, the exception
is interesting.
Because policy figures change every session, verify the numbers on the education
and health slides before teaching.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APPROPRIATIONS BILL IS THE BEST PRIMARY SOURCE in this chapter, and it is
free. Project the summary tables and ask students to rank the state's priorities
by dollars. The answer usually differs from what they expected, in both
directions.
Texas 2036 is a useful nonpartisan source for long-run data on education, health,
water, and workforce.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These three questions are the transferable skill of the chapter. They work on any
policy, in any state, at any level, including ones invented after this course
ends.
Good exit ticket: "Pick any policy from the news this week and answer the three
questions on the screen."
Preview Chapter 13: one policy area large enough to need its own chapter, where
the state exercises its most serious power over individuals.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12</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Public Policy</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in Texas</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Everything the state chooses to do, and everything it chooses not to. Both are policy.</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teach the process and pick two policy areas rather than four.</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Swap in whichever policy areas fit your course.</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Every area here is contested</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Education, health, energy, and guns are all live arguments. Each appears as paired panels with no verdict.</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12's eight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Define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public policy and explain why inaction is also a choice.</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Distinguish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public, private, common, and toll goods.</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Classify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policies as distributive, regulatory, or redistributive.</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Trace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stages of the policy-making process.</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major Texas policy areas and the trade-offs in each.</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DEFINING PUBLIC POLICY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government chooses to do</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12_policy_process.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6949440" cy="1097280"/>
          </a:xfrm>
          <a:prstGeom prst="rect">
            <a:avLst/>
          </a:prstGeom>
          <a:noFill/>
          <a:ln/>
        </p:spPr>
        <p:txBody>
          <a:bodyPr wrap="square" lIns="0" tIns="0" rIns="0" bIns="0" rtlCol="0" anchor="t"/>
          <a:lstStyle/>
          <a:p>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Public policy </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is the set of choices government makes in response to a problem, expressed through laws, budgets, regulations, and court decisions. It includes what government does and, just as consequentially, what it declines to do.</a:t>
            </a:r>
            <a:endParaRPr lang="en-US" sz="1350" dirty="0"/>
          </a:p>
        </p:txBody>
      </p:sp>
      <p:sp>
        <p:nvSpPr>
          <p:cNvPr id="7" name="Text 4"/>
          <p:cNvSpPr txBox="1"/>
          <p:nvPr/>
        </p:nvSpPr>
        <p:spPr>
          <a:xfrm>
            <a:off x="594360" y="2971800"/>
            <a:ext cx="1645920" cy="274320"/>
          </a:xfrm>
          <a:prstGeom prst="rect">
            <a:avLst/>
          </a:prstGeom>
          <a:noFill/>
          <a:ln/>
        </p:spPr>
        <p:txBody>
          <a:bodyPr wrap="square" lIns="0" tIns="0" rIns="0" bIns="0" rtlCol="0" anchor="t"/>
          <a:lstStyle/>
          <a:p>
            <a:pPr indent="0" marL="0">
              <a:buNone/>
            </a:pPr>
            <a:r>
              <a:rPr lang="en-US" sz="1250" b="1" dirty="0">
                <a:solidFill>
                  <a:srgbClr val="B07D2B"/>
                </a:solidFill>
                <a:latin typeface="Calibri" pitchFamily="34" charset="0"/>
                <a:ea typeface="Calibri" pitchFamily="34" charset="-122"/>
                <a:cs typeface="Calibri" pitchFamily="34" charset="-120"/>
              </a:rPr>
              <a:t>Laws</a:t>
            </a:r>
            <a:endParaRPr lang="en-US" sz="1250" dirty="0"/>
          </a:p>
        </p:txBody>
      </p:sp>
      <p:sp>
        <p:nvSpPr>
          <p:cNvPr id="8" name="Text 5"/>
          <p:cNvSpPr txBox="1"/>
          <p:nvPr/>
        </p:nvSpPr>
        <p:spPr>
          <a:xfrm>
            <a:off x="2331720" y="2971800"/>
            <a:ext cx="5440680" cy="54864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Statutes passed by the Legislature and signed or allowed to become law.</a:t>
            </a:r>
            <a:endParaRPr lang="en-US" sz="1200" dirty="0"/>
          </a:p>
        </p:txBody>
      </p:sp>
      <p:sp>
        <p:nvSpPr>
          <p:cNvPr id="9" name="Text 6"/>
          <p:cNvSpPr txBox="1"/>
          <p:nvPr/>
        </p:nvSpPr>
        <p:spPr>
          <a:xfrm>
            <a:off x="594360" y="3593592"/>
            <a:ext cx="1645920" cy="274320"/>
          </a:xfrm>
          <a:prstGeom prst="rect">
            <a:avLst/>
          </a:prstGeom>
          <a:noFill/>
          <a:ln/>
        </p:spPr>
        <p:txBody>
          <a:bodyPr wrap="square" lIns="0" tIns="0" rIns="0" bIns="0" rtlCol="0" anchor="t"/>
          <a:lstStyle/>
          <a:p>
            <a:pPr indent="0" marL="0">
              <a:buNone/>
            </a:pPr>
            <a:r>
              <a:rPr lang="en-US" sz="1250" b="1" dirty="0">
                <a:solidFill>
                  <a:srgbClr val="B07D2B"/>
                </a:solidFill>
                <a:latin typeface="Calibri" pitchFamily="34" charset="0"/>
                <a:ea typeface="Calibri" pitchFamily="34" charset="-122"/>
                <a:cs typeface="Calibri" pitchFamily="34" charset="-120"/>
              </a:rPr>
              <a:t>Budgets</a:t>
            </a:r>
            <a:endParaRPr lang="en-US" sz="1250" dirty="0"/>
          </a:p>
        </p:txBody>
      </p:sp>
      <p:sp>
        <p:nvSpPr>
          <p:cNvPr id="10" name="Text 7"/>
          <p:cNvSpPr txBox="1"/>
          <p:nvPr/>
        </p:nvSpPr>
        <p:spPr>
          <a:xfrm>
            <a:off x="2331720" y="3593592"/>
            <a:ext cx="5440680" cy="54864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Where the money goes. The clearest statement of actual priorities.</a:t>
            </a:r>
            <a:endParaRPr lang="en-US" sz="1200" dirty="0"/>
          </a:p>
        </p:txBody>
      </p:sp>
      <p:sp>
        <p:nvSpPr>
          <p:cNvPr id="11" name="Text 8"/>
          <p:cNvSpPr txBox="1"/>
          <p:nvPr/>
        </p:nvSpPr>
        <p:spPr>
          <a:xfrm>
            <a:off x="594360" y="4215384"/>
            <a:ext cx="1645920" cy="274320"/>
          </a:xfrm>
          <a:prstGeom prst="rect">
            <a:avLst/>
          </a:prstGeom>
          <a:noFill/>
          <a:ln/>
        </p:spPr>
        <p:txBody>
          <a:bodyPr wrap="square" lIns="0" tIns="0" rIns="0" bIns="0" rtlCol="0" anchor="t"/>
          <a:lstStyle/>
          <a:p>
            <a:pPr indent="0" marL="0">
              <a:buNone/>
            </a:pPr>
            <a:r>
              <a:rPr lang="en-US" sz="1250" b="1" dirty="0">
                <a:solidFill>
                  <a:srgbClr val="B07D2B"/>
                </a:solidFill>
                <a:latin typeface="Calibri" pitchFamily="34" charset="0"/>
                <a:ea typeface="Calibri" pitchFamily="34" charset="-122"/>
                <a:cs typeface="Calibri" pitchFamily="34" charset="-120"/>
              </a:rPr>
              <a:t>Regulations</a:t>
            </a:r>
            <a:endParaRPr lang="en-US" sz="1250" dirty="0"/>
          </a:p>
        </p:txBody>
      </p:sp>
      <p:sp>
        <p:nvSpPr>
          <p:cNvPr id="12" name="Text 9"/>
          <p:cNvSpPr txBox="1"/>
          <p:nvPr/>
        </p:nvSpPr>
        <p:spPr>
          <a:xfrm>
            <a:off x="2331720" y="4215384"/>
            <a:ext cx="5440680" cy="54864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Agency rules with the force of law, filling in statutory detail. Chapter 18.</a:t>
            </a:r>
            <a:endParaRPr lang="en-US" sz="1200" dirty="0"/>
          </a:p>
        </p:txBody>
      </p:sp>
      <p:sp>
        <p:nvSpPr>
          <p:cNvPr id="13" name="Text 10"/>
          <p:cNvSpPr txBox="1"/>
          <p:nvPr/>
        </p:nvSpPr>
        <p:spPr>
          <a:xfrm>
            <a:off x="594360" y="4837176"/>
            <a:ext cx="1645920" cy="274320"/>
          </a:xfrm>
          <a:prstGeom prst="rect">
            <a:avLst/>
          </a:prstGeom>
          <a:noFill/>
          <a:ln/>
        </p:spPr>
        <p:txBody>
          <a:bodyPr wrap="square" lIns="0" tIns="0" rIns="0" bIns="0" rtlCol="0" anchor="t"/>
          <a:lstStyle/>
          <a:p>
            <a:pPr indent="0" marL="0">
              <a:buNone/>
            </a:pPr>
            <a:r>
              <a:rPr lang="en-US" sz="1250" b="1" dirty="0">
                <a:solidFill>
                  <a:srgbClr val="B07D2B"/>
                </a:solidFill>
                <a:latin typeface="Calibri" pitchFamily="34" charset="0"/>
                <a:ea typeface="Calibri" pitchFamily="34" charset="-122"/>
                <a:cs typeface="Calibri" pitchFamily="34" charset="-120"/>
              </a:rPr>
              <a:t>Court decisions</a:t>
            </a:r>
            <a:endParaRPr lang="en-US" sz="1250" dirty="0"/>
          </a:p>
        </p:txBody>
      </p:sp>
      <p:sp>
        <p:nvSpPr>
          <p:cNvPr id="14" name="Text 11"/>
          <p:cNvSpPr txBox="1"/>
          <p:nvPr/>
        </p:nvSpPr>
        <p:spPr>
          <a:xfrm>
            <a:off x="2331720" y="4837176"/>
            <a:ext cx="5440680" cy="54864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Judicial interpretation that can expand, limit, or invalidate policy.</a:t>
            </a:r>
            <a:endParaRPr lang="en-US" sz="1200" dirty="0"/>
          </a:p>
        </p:txBody>
      </p:sp>
      <p:sp>
        <p:nvSpPr>
          <p:cNvPr id="15" name="Shape 12"/>
          <p:cNvSpPr/>
          <p:nvPr/>
        </p:nvSpPr>
        <p:spPr>
          <a:xfrm>
            <a:off x="594360" y="5532120"/>
            <a:ext cx="11002975" cy="914400"/>
          </a:xfrm>
          <a:prstGeom prst="roundRect">
            <a:avLst>
              <a:gd name="adj" fmla="val 7000"/>
            </a:avLst>
          </a:prstGeom>
          <a:solidFill>
            <a:srgbClr val="FFFFFF"/>
          </a:solidFill>
          <a:ln w="19050">
            <a:solidFill>
              <a:srgbClr val="B07D2B"/>
            </a:solidFill>
            <a:prstDash val="solid"/>
          </a:ln>
        </p:spPr>
      </p:sp>
      <p:sp>
        <p:nvSpPr>
          <p:cNvPr id="16" name="Text 13"/>
          <p:cNvSpPr txBox="1"/>
          <p:nvPr/>
        </p:nvSpPr>
        <p:spPr>
          <a:xfrm>
            <a:off x="868680" y="56967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Inaction is a decision</a:t>
            </a:r>
            <a:endParaRPr lang="en-US" sz="1400" dirty="0"/>
          </a:p>
        </p:txBody>
      </p:sp>
      <p:sp>
        <p:nvSpPr>
          <p:cNvPr id="17" name="Text 14"/>
          <p:cNvSpPr txBox="1"/>
          <p:nvPr/>
        </p:nvSpPr>
        <p:spPr>
          <a:xfrm>
            <a:off x="868680" y="606247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declining to expand Medicaid is a policy choice with measurable consequences for who has coverage. Declining to adopt statewide emissions targets is a choice. A course in government has to treat non-decisions as seriously as decisions.</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TYPES OF GOODS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some things need government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sp>
        <p:nvSpPr>
          <p:cNvPr id="5" name="Shape 3"/>
          <p:cNvSpPr/>
          <p:nvPr/>
        </p:nvSpPr>
        <p:spPr>
          <a:xfrm>
            <a:off x="594360" y="1783080"/>
            <a:ext cx="11002975" cy="1024128"/>
          </a:xfrm>
          <a:prstGeom prst="roundRect">
            <a:avLst>
              <a:gd name="adj" fmla="val 5357"/>
            </a:avLst>
          </a:prstGeom>
          <a:solidFill>
            <a:srgbClr val="FFFFFF"/>
          </a:solidFill>
          <a:ln w="12700">
            <a:solidFill>
              <a:srgbClr val="E0D7C6"/>
            </a:solidFill>
            <a:prstDash val="solid"/>
          </a:ln>
        </p:spPr>
      </p:sp>
      <p:sp>
        <p:nvSpPr>
          <p:cNvPr id="6" name="Shape 4"/>
          <p:cNvSpPr/>
          <p:nvPr/>
        </p:nvSpPr>
        <p:spPr>
          <a:xfrm>
            <a:off x="594360" y="1783080"/>
            <a:ext cx="2651760" cy="1024128"/>
          </a:xfrm>
          <a:prstGeom prst="roundRect">
            <a:avLst>
              <a:gd name="adj" fmla="val 5357"/>
            </a:avLst>
          </a:prstGeom>
          <a:solidFill>
            <a:srgbClr val="002B5C"/>
          </a:solidFill>
          <a:ln/>
        </p:spPr>
      </p:sp>
      <p:sp>
        <p:nvSpPr>
          <p:cNvPr id="7" name="Text 5"/>
          <p:cNvSpPr txBox="1"/>
          <p:nvPr/>
        </p:nvSpPr>
        <p:spPr>
          <a:xfrm>
            <a:off x="795528" y="1965960"/>
            <a:ext cx="2286000" cy="292608"/>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PUBLIC GOODS</a:t>
            </a:r>
            <a:endParaRPr lang="en-US" sz="1250" dirty="0"/>
          </a:p>
        </p:txBody>
      </p:sp>
      <p:sp>
        <p:nvSpPr>
          <p:cNvPr id="8" name="Text 6"/>
          <p:cNvSpPr txBox="1"/>
          <p:nvPr/>
        </p:nvSpPr>
        <p:spPr>
          <a:xfrm>
            <a:off x="795528" y="2295144"/>
            <a:ext cx="2286000" cy="384048"/>
          </a:xfrm>
          <a:prstGeom prst="rect">
            <a:avLst/>
          </a:prstGeom>
          <a:noFill/>
          <a:ln/>
        </p:spPr>
        <p:txBody>
          <a:bodyPr wrap="square" lIns="0" tIns="0" rIns="0" bIns="0" rtlCol="0" anchor="t"/>
          <a:lstStyle/>
          <a:p>
            <a:pPr indent="0" marL="0">
              <a:lnSpc>
                <a:spcPts val="1300"/>
              </a:lnSpc>
              <a:buNone/>
            </a:pPr>
            <a:r>
              <a:rPr lang="en-US" sz="1050" dirty="0">
                <a:solidFill>
                  <a:srgbClr val="F0E6D2"/>
                </a:solidFill>
                <a:latin typeface="Calibri" pitchFamily="34" charset="0"/>
                <a:ea typeface="Calibri" pitchFamily="34" charset="-122"/>
                <a:cs typeface="Calibri" pitchFamily="34" charset="-120"/>
              </a:rPr>
              <a:t>Non-excludable, non-rivalrous</a:t>
            </a:r>
            <a:endParaRPr lang="en-US" sz="1050" dirty="0"/>
          </a:p>
        </p:txBody>
      </p:sp>
      <p:sp>
        <p:nvSpPr>
          <p:cNvPr id="9" name="Text 7"/>
          <p:cNvSpPr txBox="1"/>
          <p:nvPr/>
        </p:nvSpPr>
        <p:spPr>
          <a:xfrm>
            <a:off x="3447288" y="1965960"/>
            <a:ext cx="7939735"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National defense, clean air, flood control. You cannot keep anyone out, and one person's use does not reduce another's, so markets underprovide them.</a:t>
            </a:r>
            <a:endParaRPr lang="en-US" sz="1200" dirty="0"/>
          </a:p>
        </p:txBody>
      </p:sp>
      <p:sp>
        <p:nvSpPr>
          <p:cNvPr id="10" name="Shape 8"/>
          <p:cNvSpPr/>
          <p:nvPr/>
        </p:nvSpPr>
        <p:spPr>
          <a:xfrm>
            <a:off x="594360" y="2880360"/>
            <a:ext cx="11002975" cy="1024128"/>
          </a:xfrm>
          <a:prstGeom prst="roundRect">
            <a:avLst>
              <a:gd name="adj" fmla="val 5357"/>
            </a:avLst>
          </a:prstGeom>
          <a:solidFill>
            <a:srgbClr val="FFFFFF"/>
          </a:solidFill>
          <a:ln w="12700">
            <a:solidFill>
              <a:srgbClr val="E0D7C6"/>
            </a:solidFill>
            <a:prstDash val="solid"/>
          </a:ln>
        </p:spPr>
      </p:sp>
      <p:sp>
        <p:nvSpPr>
          <p:cNvPr id="11" name="Shape 9"/>
          <p:cNvSpPr/>
          <p:nvPr/>
        </p:nvSpPr>
        <p:spPr>
          <a:xfrm>
            <a:off x="594360" y="2880360"/>
            <a:ext cx="2651760" cy="1024128"/>
          </a:xfrm>
          <a:prstGeom prst="roundRect">
            <a:avLst>
              <a:gd name="adj" fmla="val 5357"/>
            </a:avLst>
          </a:prstGeom>
          <a:solidFill>
            <a:srgbClr val="00788A"/>
          </a:solidFill>
          <a:ln/>
        </p:spPr>
      </p:sp>
      <p:sp>
        <p:nvSpPr>
          <p:cNvPr id="12" name="Text 10"/>
          <p:cNvSpPr txBox="1"/>
          <p:nvPr/>
        </p:nvSpPr>
        <p:spPr>
          <a:xfrm>
            <a:off x="795528" y="3063240"/>
            <a:ext cx="2286000" cy="292608"/>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PRIVATE GOODS</a:t>
            </a:r>
            <a:endParaRPr lang="en-US" sz="1250" dirty="0"/>
          </a:p>
        </p:txBody>
      </p:sp>
      <p:sp>
        <p:nvSpPr>
          <p:cNvPr id="13" name="Text 11"/>
          <p:cNvSpPr txBox="1"/>
          <p:nvPr/>
        </p:nvSpPr>
        <p:spPr>
          <a:xfrm>
            <a:off x="795528" y="3392424"/>
            <a:ext cx="2286000" cy="384048"/>
          </a:xfrm>
          <a:prstGeom prst="rect">
            <a:avLst/>
          </a:prstGeom>
          <a:noFill/>
          <a:ln/>
        </p:spPr>
        <p:txBody>
          <a:bodyPr wrap="square" lIns="0" tIns="0" rIns="0" bIns="0" rtlCol="0" anchor="t"/>
          <a:lstStyle/>
          <a:p>
            <a:pPr indent="0" marL="0">
              <a:lnSpc>
                <a:spcPts val="1300"/>
              </a:lnSpc>
              <a:buNone/>
            </a:pPr>
            <a:r>
              <a:rPr lang="en-US" sz="1050" dirty="0">
                <a:solidFill>
                  <a:srgbClr val="F0E6D2"/>
                </a:solidFill>
                <a:latin typeface="Calibri" pitchFamily="34" charset="0"/>
                <a:ea typeface="Calibri" pitchFamily="34" charset="-122"/>
                <a:cs typeface="Calibri" pitchFamily="34" charset="-120"/>
              </a:rPr>
              <a:t>Excludable, rivalrous</a:t>
            </a:r>
            <a:endParaRPr lang="en-US" sz="1050" dirty="0"/>
          </a:p>
        </p:txBody>
      </p:sp>
      <p:sp>
        <p:nvSpPr>
          <p:cNvPr id="14" name="Text 12"/>
          <p:cNvSpPr txBox="1"/>
          <p:nvPr/>
        </p:nvSpPr>
        <p:spPr>
          <a:xfrm>
            <a:off x="3447288" y="3063240"/>
            <a:ext cx="7939735"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Food, clothing, cars. Markets handle these well because sellers can charge and use is exclusive.</a:t>
            </a:r>
            <a:endParaRPr lang="en-US" sz="1200" dirty="0"/>
          </a:p>
        </p:txBody>
      </p:sp>
      <p:sp>
        <p:nvSpPr>
          <p:cNvPr id="15" name="Shape 13"/>
          <p:cNvSpPr/>
          <p:nvPr/>
        </p:nvSpPr>
        <p:spPr>
          <a:xfrm>
            <a:off x="594360" y="3977640"/>
            <a:ext cx="11002975" cy="1024128"/>
          </a:xfrm>
          <a:prstGeom prst="roundRect">
            <a:avLst>
              <a:gd name="adj" fmla="val 5357"/>
            </a:avLst>
          </a:prstGeom>
          <a:solidFill>
            <a:srgbClr val="FFFFFF"/>
          </a:solidFill>
          <a:ln w="12700">
            <a:solidFill>
              <a:srgbClr val="E0D7C6"/>
            </a:solidFill>
            <a:prstDash val="solid"/>
          </a:ln>
        </p:spPr>
      </p:sp>
      <p:sp>
        <p:nvSpPr>
          <p:cNvPr id="16" name="Shape 14"/>
          <p:cNvSpPr/>
          <p:nvPr/>
        </p:nvSpPr>
        <p:spPr>
          <a:xfrm>
            <a:off x="594360" y="3977640"/>
            <a:ext cx="2651760" cy="1024128"/>
          </a:xfrm>
          <a:prstGeom prst="roundRect">
            <a:avLst>
              <a:gd name="adj" fmla="val 5357"/>
            </a:avLst>
          </a:prstGeom>
          <a:solidFill>
            <a:srgbClr val="B07D2B"/>
          </a:solidFill>
          <a:ln/>
        </p:spPr>
      </p:sp>
      <p:sp>
        <p:nvSpPr>
          <p:cNvPr id="17" name="Text 15"/>
          <p:cNvSpPr txBox="1"/>
          <p:nvPr/>
        </p:nvSpPr>
        <p:spPr>
          <a:xfrm>
            <a:off x="795528" y="4160520"/>
            <a:ext cx="2286000" cy="292608"/>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COMMON GOODS</a:t>
            </a:r>
            <a:endParaRPr lang="en-US" sz="1250" dirty="0"/>
          </a:p>
        </p:txBody>
      </p:sp>
      <p:sp>
        <p:nvSpPr>
          <p:cNvPr id="18" name="Text 16"/>
          <p:cNvSpPr txBox="1"/>
          <p:nvPr/>
        </p:nvSpPr>
        <p:spPr>
          <a:xfrm>
            <a:off x="795528" y="4489704"/>
            <a:ext cx="2286000" cy="384048"/>
          </a:xfrm>
          <a:prstGeom prst="rect">
            <a:avLst/>
          </a:prstGeom>
          <a:noFill/>
          <a:ln/>
        </p:spPr>
        <p:txBody>
          <a:bodyPr wrap="square" lIns="0" tIns="0" rIns="0" bIns="0" rtlCol="0" anchor="t"/>
          <a:lstStyle/>
          <a:p>
            <a:pPr indent="0" marL="0">
              <a:lnSpc>
                <a:spcPts val="1300"/>
              </a:lnSpc>
              <a:buNone/>
            </a:pPr>
            <a:r>
              <a:rPr lang="en-US" sz="1050" dirty="0">
                <a:solidFill>
                  <a:srgbClr val="F0E6D2"/>
                </a:solidFill>
                <a:latin typeface="Calibri" pitchFamily="34" charset="0"/>
                <a:ea typeface="Calibri" pitchFamily="34" charset="-122"/>
                <a:cs typeface="Calibri" pitchFamily="34" charset="-120"/>
              </a:rPr>
              <a:t>Non-excludable, rivalrous</a:t>
            </a:r>
            <a:endParaRPr lang="en-US" sz="1050" dirty="0"/>
          </a:p>
        </p:txBody>
      </p:sp>
      <p:sp>
        <p:nvSpPr>
          <p:cNvPr id="19" name="Text 17"/>
          <p:cNvSpPr txBox="1"/>
          <p:nvPr/>
        </p:nvSpPr>
        <p:spPr>
          <a:xfrm>
            <a:off x="3447288" y="4160520"/>
            <a:ext cx="7939735"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Groundwater, fisheries, public grazing. Hard to exclude anyone, and use depletes the supply. This is where the tragedy of the commons appears. Chapter 17.</a:t>
            </a:r>
            <a:endParaRPr lang="en-US" sz="1200" dirty="0"/>
          </a:p>
        </p:txBody>
      </p:sp>
      <p:sp>
        <p:nvSpPr>
          <p:cNvPr id="20" name="Shape 18"/>
          <p:cNvSpPr/>
          <p:nvPr/>
        </p:nvSpPr>
        <p:spPr>
          <a:xfrm>
            <a:off x="594360" y="5074920"/>
            <a:ext cx="11002975" cy="1024128"/>
          </a:xfrm>
          <a:prstGeom prst="roundRect">
            <a:avLst>
              <a:gd name="adj" fmla="val 5357"/>
            </a:avLst>
          </a:prstGeom>
          <a:solidFill>
            <a:srgbClr val="FFFFFF"/>
          </a:solidFill>
          <a:ln w="12700">
            <a:solidFill>
              <a:srgbClr val="E0D7C6"/>
            </a:solidFill>
            <a:prstDash val="solid"/>
          </a:ln>
        </p:spPr>
      </p:sp>
      <p:sp>
        <p:nvSpPr>
          <p:cNvPr id="21" name="Shape 19"/>
          <p:cNvSpPr/>
          <p:nvPr/>
        </p:nvSpPr>
        <p:spPr>
          <a:xfrm>
            <a:off x="594360" y="5074920"/>
            <a:ext cx="2651760" cy="1024128"/>
          </a:xfrm>
          <a:prstGeom prst="roundRect">
            <a:avLst>
              <a:gd name="adj" fmla="val 5357"/>
            </a:avLst>
          </a:prstGeom>
          <a:solidFill>
            <a:srgbClr val="98002E"/>
          </a:solidFill>
          <a:ln/>
        </p:spPr>
      </p:sp>
      <p:sp>
        <p:nvSpPr>
          <p:cNvPr id="22" name="Text 20"/>
          <p:cNvSpPr txBox="1"/>
          <p:nvPr/>
        </p:nvSpPr>
        <p:spPr>
          <a:xfrm>
            <a:off x="795528" y="5257800"/>
            <a:ext cx="2286000" cy="292608"/>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TOLL GOODS</a:t>
            </a:r>
            <a:endParaRPr lang="en-US" sz="1250" dirty="0"/>
          </a:p>
        </p:txBody>
      </p:sp>
      <p:sp>
        <p:nvSpPr>
          <p:cNvPr id="23" name="Text 21"/>
          <p:cNvSpPr txBox="1"/>
          <p:nvPr/>
        </p:nvSpPr>
        <p:spPr>
          <a:xfrm>
            <a:off x="795528" y="5586984"/>
            <a:ext cx="2286000" cy="384048"/>
          </a:xfrm>
          <a:prstGeom prst="rect">
            <a:avLst/>
          </a:prstGeom>
          <a:noFill/>
          <a:ln/>
        </p:spPr>
        <p:txBody>
          <a:bodyPr wrap="square" lIns="0" tIns="0" rIns="0" bIns="0" rtlCol="0" anchor="t"/>
          <a:lstStyle/>
          <a:p>
            <a:pPr indent="0" marL="0">
              <a:lnSpc>
                <a:spcPts val="1300"/>
              </a:lnSpc>
              <a:buNone/>
            </a:pPr>
            <a:r>
              <a:rPr lang="en-US" sz="1050" dirty="0">
                <a:solidFill>
                  <a:srgbClr val="F0E6D2"/>
                </a:solidFill>
                <a:latin typeface="Calibri" pitchFamily="34" charset="0"/>
                <a:ea typeface="Calibri" pitchFamily="34" charset="-122"/>
                <a:cs typeface="Calibri" pitchFamily="34" charset="-120"/>
              </a:rPr>
              <a:t>Excludable, non-rivalrous</a:t>
            </a:r>
            <a:endParaRPr lang="en-US" sz="1050" dirty="0"/>
          </a:p>
        </p:txBody>
      </p:sp>
      <p:sp>
        <p:nvSpPr>
          <p:cNvPr id="24" name="Text 22"/>
          <p:cNvSpPr txBox="1"/>
          <p:nvPr/>
        </p:nvSpPr>
        <p:spPr>
          <a:xfrm>
            <a:off x="3447288" y="5257800"/>
            <a:ext cx="7939735"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Toll roads, cable service, a state park. You can charge admission, and one more user costs almost nothing until capacity is reached.</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LOWI'S POLICY TYPOLOGY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benefits, who pays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sp>
        <p:nvSpPr>
          <p:cNvPr id="5" name="Shape 3"/>
          <p:cNvSpPr/>
          <p:nvPr/>
        </p:nvSpPr>
        <p:spPr>
          <a:xfrm>
            <a:off x="594360" y="1783080"/>
            <a:ext cx="3484778" cy="2834640"/>
          </a:xfrm>
          <a:prstGeom prst="roundRect">
            <a:avLst>
              <a:gd name="adj" fmla="val 2581"/>
            </a:avLst>
          </a:prstGeom>
          <a:solidFill>
            <a:srgbClr val="FFFFFF"/>
          </a:solidFill>
          <a:ln w="12700">
            <a:solidFill>
              <a:srgbClr val="E0D7C6"/>
            </a:solidFill>
            <a:prstDash val="solid"/>
          </a:ln>
        </p:spPr>
      </p:sp>
      <p:sp>
        <p:nvSpPr>
          <p:cNvPr id="6" name="Shape 4"/>
          <p:cNvSpPr/>
          <p:nvPr/>
        </p:nvSpPr>
        <p:spPr>
          <a:xfrm>
            <a:off x="594360" y="1783080"/>
            <a:ext cx="3484778" cy="914400"/>
          </a:xfrm>
          <a:prstGeom prst="roundRect">
            <a:avLst>
              <a:gd name="adj" fmla="val 8000"/>
            </a:avLst>
          </a:prstGeom>
          <a:solidFill>
            <a:srgbClr val="00788A"/>
          </a:solidFill>
          <a:ln/>
        </p:spPr>
      </p:sp>
      <p:sp>
        <p:nvSpPr>
          <p:cNvPr id="7" name="Text 5"/>
          <p:cNvSpPr txBox="1"/>
          <p:nvPr/>
        </p:nvSpPr>
        <p:spPr>
          <a:xfrm>
            <a:off x="813816" y="1901952"/>
            <a:ext cx="3045866" cy="274320"/>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DISTRIBUTIVE</a:t>
            </a:r>
            <a:endParaRPr lang="en-US" sz="1250" dirty="0"/>
          </a:p>
        </p:txBody>
      </p:sp>
      <p:sp>
        <p:nvSpPr>
          <p:cNvPr id="8" name="Text 6"/>
          <p:cNvSpPr txBox="1"/>
          <p:nvPr/>
        </p:nvSpPr>
        <p:spPr>
          <a:xfrm>
            <a:off x="813816" y="2194560"/>
            <a:ext cx="3045866" cy="457200"/>
          </a:xfrm>
          <a:prstGeom prst="rect">
            <a:avLst/>
          </a:prstGeom>
          <a:noFill/>
          <a:ln/>
        </p:spPr>
        <p:txBody>
          <a:bodyPr wrap="square" lIns="0" tIns="0" rIns="0" bIns="0" rtlCol="0" anchor="t"/>
          <a:lstStyle/>
          <a:p>
            <a:pPr indent="0" marL="0">
              <a:lnSpc>
                <a:spcPts val="1300"/>
              </a:lnSpc>
              <a:buNone/>
            </a:pPr>
            <a:r>
              <a:rPr lang="en-US" sz="1050" dirty="0">
                <a:solidFill>
                  <a:srgbClr val="F0E6D2"/>
                </a:solidFill>
                <a:latin typeface="Calibri" pitchFamily="34" charset="0"/>
                <a:ea typeface="Calibri" pitchFamily="34" charset="-122"/>
                <a:cs typeface="Calibri" pitchFamily="34" charset="-120"/>
              </a:rPr>
              <a:t>Concentrated benefits, dispersed costs</a:t>
            </a:r>
            <a:endParaRPr lang="en-US" sz="1050" dirty="0"/>
          </a:p>
        </p:txBody>
      </p:sp>
      <p:sp>
        <p:nvSpPr>
          <p:cNvPr id="9" name="Text 7"/>
          <p:cNvSpPr txBox="1"/>
          <p:nvPr/>
        </p:nvSpPr>
        <p:spPr>
          <a:xfrm>
            <a:off x="813816" y="2834640"/>
            <a:ext cx="3045866" cy="1645920"/>
          </a:xfrm>
          <a:prstGeom prst="rect">
            <a:avLst/>
          </a:prstGeom>
          <a:noFill/>
          <a:ln/>
        </p:spPr>
        <p:txBody>
          <a:bodyPr wrap="square" lIns="0" tIns="0" rIns="0" bIns="0" rtlCol="0" anchor="t"/>
          <a:lstStyle/>
          <a:p>
            <a:pPr indent="0" marL="0">
              <a:lnSpc>
                <a:spcPts val="1700"/>
              </a:lnSpc>
              <a:buNone/>
            </a:pPr>
            <a:r>
              <a:rPr lang="en-US" sz="1200" dirty="0">
                <a:solidFill>
                  <a:srgbClr val="1F2933"/>
                </a:solidFill>
                <a:latin typeface="Calibri" pitchFamily="34" charset="0"/>
                <a:ea typeface="Calibri" pitchFamily="34" charset="-122"/>
                <a:cs typeface="Calibri" pitchFamily="34" charset="-120"/>
              </a:rPr>
              <a:t>Highway projects, agricultural subsidies, research grants. Popular, because the beneficiaries notice and the payers do not.</a:t>
            </a:r>
            <a:endParaRPr lang="en-US" sz="1200" dirty="0"/>
          </a:p>
        </p:txBody>
      </p:sp>
      <p:sp>
        <p:nvSpPr>
          <p:cNvPr id="10" name="Shape 8"/>
          <p:cNvSpPr/>
          <p:nvPr/>
        </p:nvSpPr>
        <p:spPr>
          <a:xfrm>
            <a:off x="4353458" y="1783080"/>
            <a:ext cx="3484778" cy="2834640"/>
          </a:xfrm>
          <a:prstGeom prst="roundRect">
            <a:avLst>
              <a:gd name="adj" fmla="val 2581"/>
            </a:avLst>
          </a:prstGeom>
          <a:solidFill>
            <a:srgbClr val="FFFFFF"/>
          </a:solidFill>
          <a:ln w="12700">
            <a:solidFill>
              <a:srgbClr val="E0D7C6"/>
            </a:solidFill>
            <a:prstDash val="solid"/>
          </a:ln>
        </p:spPr>
      </p:sp>
      <p:sp>
        <p:nvSpPr>
          <p:cNvPr id="11" name="Shape 9"/>
          <p:cNvSpPr/>
          <p:nvPr/>
        </p:nvSpPr>
        <p:spPr>
          <a:xfrm>
            <a:off x="4353458" y="1783080"/>
            <a:ext cx="3484778" cy="914400"/>
          </a:xfrm>
          <a:prstGeom prst="roundRect">
            <a:avLst>
              <a:gd name="adj" fmla="val 8000"/>
            </a:avLst>
          </a:prstGeom>
          <a:solidFill>
            <a:srgbClr val="B07D2B"/>
          </a:solidFill>
          <a:ln/>
        </p:spPr>
      </p:sp>
      <p:sp>
        <p:nvSpPr>
          <p:cNvPr id="12" name="Text 10"/>
          <p:cNvSpPr txBox="1"/>
          <p:nvPr/>
        </p:nvSpPr>
        <p:spPr>
          <a:xfrm>
            <a:off x="4572914" y="1901952"/>
            <a:ext cx="3045866" cy="274320"/>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REGULATORY</a:t>
            </a:r>
            <a:endParaRPr lang="en-US" sz="1250" dirty="0"/>
          </a:p>
        </p:txBody>
      </p:sp>
      <p:sp>
        <p:nvSpPr>
          <p:cNvPr id="13" name="Text 11"/>
          <p:cNvSpPr txBox="1"/>
          <p:nvPr/>
        </p:nvSpPr>
        <p:spPr>
          <a:xfrm>
            <a:off x="4572914" y="2194560"/>
            <a:ext cx="3045866" cy="457200"/>
          </a:xfrm>
          <a:prstGeom prst="rect">
            <a:avLst/>
          </a:prstGeom>
          <a:noFill/>
          <a:ln/>
        </p:spPr>
        <p:txBody>
          <a:bodyPr wrap="square" lIns="0" tIns="0" rIns="0" bIns="0" rtlCol="0" anchor="t"/>
          <a:lstStyle/>
          <a:p>
            <a:pPr indent="0" marL="0">
              <a:lnSpc>
                <a:spcPts val="1300"/>
              </a:lnSpc>
              <a:buNone/>
            </a:pPr>
            <a:r>
              <a:rPr lang="en-US" sz="1050" dirty="0">
                <a:solidFill>
                  <a:srgbClr val="F0E6D2"/>
                </a:solidFill>
                <a:latin typeface="Calibri" pitchFamily="34" charset="0"/>
                <a:ea typeface="Calibri" pitchFamily="34" charset="-122"/>
                <a:cs typeface="Calibri" pitchFamily="34" charset="-120"/>
              </a:rPr>
              <a:t>Limits behavior to protect others</a:t>
            </a:r>
            <a:endParaRPr lang="en-US" sz="1050" dirty="0"/>
          </a:p>
        </p:txBody>
      </p:sp>
      <p:sp>
        <p:nvSpPr>
          <p:cNvPr id="14" name="Text 12"/>
          <p:cNvSpPr txBox="1"/>
          <p:nvPr/>
        </p:nvSpPr>
        <p:spPr>
          <a:xfrm>
            <a:off x="4572914" y="2834640"/>
            <a:ext cx="3045866" cy="1645920"/>
          </a:xfrm>
          <a:prstGeom prst="rect">
            <a:avLst/>
          </a:prstGeom>
          <a:noFill/>
          <a:ln/>
        </p:spPr>
        <p:txBody>
          <a:bodyPr wrap="square" lIns="0" tIns="0" rIns="0" bIns="0" rtlCol="0" anchor="t"/>
          <a:lstStyle/>
          <a:p>
            <a:pPr indent="0" marL="0">
              <a:lnSpc>
                <a:spcPts val="1700"/>
              </a:lnSpc>
              <a:buNone/>
            </a:pPr>
            <a:r>
              <a:rPr lang="en-US" sz="1200" dirty="0">
                <a:solidFill>
                  <a:srgbClr val="1F2933"/>
                </a:solidFill>
                <a:latin typeface="Calibri" pitchFamily="34" charset="0"/>
                <a:ea typeface="Calibri" pitchFamily="34" charset="-122"/>
                <a:cs typeface="Calibri" pitchFamily="34" charset="-120"/>
              </a:rPr>
              <a:t>Environmental rules, occupational licensing, safety standards. Creates identifiable winners and losers.</a:t>
            </a:r>
            <a:endParaRPr lang="en-US" sz="1200" dirty="0"/>
          </a:p>
        </p:txBody>
      </p:sp>
      <p:sp>
        <p:nvSpPr>
          <p:cNvPr id="15" name="Shape 13"/>
          <p:cNvSpPr/>
          <p:nvPr/>
        </p:nvSpPr>
        <p:spPr>
          <a:xfrm>
            <a:off x="8112557" y="1783080"/>
            <a:ext cx="3484778" cy="2834640"/>
          </a:xfrm>
          <a:prstGeom prst="roundRect">
            <a:avLst>
              <a:gd name="adj" fmla="val 2581"/>
            </a:avLst>
          </a:prstGeom>
          <a:solidFill>
            <a:srgbClr val="FFFFFF"/>
          </a:solidFill>
          <a:ln w="12700">
            <a:solidFill>
              <a:srgbClr val="E0D7C6"/>
            </a:solidFill>
            <a:prstDash val="solid"/>
          </a:ln>
        </p:spPr>
      </p:sp>
      <p:sp>
        <p:nvSpPr>
          <p:cNvPr id="16" name="Shape 14"/>
          <p:cNvSpPr/>
          <p:nvPr/>
        </p:nvSpPr>
        <p:spPr>
          <a:xfrm>
            <a:off x="8112557" y="1783080"/>
            <a:ext cx="3484778" cy="914400"/>
          </a:xfrm>
          <a:prstGeom prst="roundRect">
            <a:avLst>
              <a:gd name="adj" fmla="val 8000"/>
            </a:avLst>
          </a:prstGeom>
          <a:solidFill>
            <a:srgbClr val="98002E"/>
          </a:solidFill>
          <a:ln/>
        </p:spPr>
      </p:sp>
      <p:sp>
        <p:nvSpPr>
          <p:cNvPr id="17" name="Text 15"/>
          <p:cNvSpPr txBox="1"/>
          <p:nvPr/>
        </p:nvSpPr>
        <p:spPr>
          <a:xfrm>
            <a:off x="8332013" y="1901952"/>
            <a:ext cx="3045866" cy="274320"/>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REDISTRIBUTIVE</a:t>
            </a:r>
            <a:endParaRPr lang="en-US" sz="1250" dirty="0"/>
          </a:p>
        </p:txBody>
      </p:sp>
      <p:sp>
        <p:nvSpPr>
          <p:cNvPr id="18" name="Text 16"/>
          <p:cNvSpPr txBox="1"/>
          <p:nvPr/>
        </p:nvSpPr>
        <p:spPr>
          <a:xfrm>
            <a:off x="8332013" y="2194560"/>
            <a:ext cx="3045866" cy="457200"/>
          </a:xfrm>
          <a:prstGeom prst="rect">
            <a:avLst/>
          </a:prstGeom>
          <a:noFill/>
          <a:ln/>
        </p:spPr>
        <p:txBody>
          <a:bodyPr wrap="square" lIns="0" tIns="0" rIns="0" bIns="0" rtlCol="0" anchor="t"/>
          <a:lstStyle/>
          <a:p>
            <a:pPr indent="0" marL="0">
              <a:lnSpc>
                <a:spcPts val="1300"/>
              </a:lnSpc>
              <a:buNone/>
            </a:pPr>
            <a:r>
              <a:rPr lang="en-US" sz="1050" dirty="0">
                <a:solidFill>
                  <a:srgbClr val="F0E6D2"/>
                </a:solidFill>
                <a:latin typeface="Calibri" pitchFamily="34" charset="0"/>
                <a:ea typeface="Calibri" pitchFamily="34" charset="-122"/>
                <a:cs typeface="Calibri" pitchFamily="34" charset="-120"/>
              </a:rPr>
              <a:t>Shifts resources between groups</a:t>
            </a:r>
            <a:endParaRPr lang="en-US" sz="1050" dirty="0"/>
          </a:p>
        </p:txBody>
      </p:sp>
      <p:sp>
        <p:nvSpPr>
          <p:cNvPr id="19" name="Text 17"/>
          <p:cNvSpPr txBox="1"/>
          <p:nvPr/>
        </p:nvSpPr>
        <p:spPr>
          <a:xfrm>
            <a:off x="8332013" y="2834640"/>
            <a:ext cx="3045866" cy="1645920"/>
          </a:xfrm>
          <a:prstGeom prst="rect">
            <a:avLst/>
          </a:prstGeom>
          <a:noFill/>
          <a:ln/>
        </p:spPr>
        <p:txBody>
          <a:bodyPr wrap="square" lIns="0" tIns="0" rIns="0" bIns="0" rtlCol="0" anchor="t"/>
          <a:lstStyle/>
          <a:p>
            <a:pPr indent="0" marL="0">
              <a:lnSpc>
                <a:spcPts val="1700"/>
              </a:lnSpc>
              <a:buNone/>
            </a:pPr>
            <a:r>
              <a:rPr lang="en-US" sz="1200" dirty="0">
                <a:solidFill>
                  <a:srgbClr val="1F2933"/>
                </a:solidFill>
                <a:latin typeface="Calibri" pitchFamily="34" charset="0"/>
                <a:ea typeface="Calibri" pitchFamily="34" charset="-122"/>
                <a:cs typeface="Calibri" pitchFamily="34" charset="-120"/>
              </a:rPr>
              <a:t>Progressive taxation, Medicaid, welfare programs. The most politically contested category.</a:t>
            </a:r>
            <a:endParaRPr lang="en-US" sz="1200" dirty="0"/>
          </a:p>
        </p:txBody>
      </p:sp>
      <p:sp>
        <p:nvSpPr>
          <p:cNvPr id="20" name="Shape 18"/>
          <p:cNvSpPr/>
          <p:nvPr/>
        </p:nvSpPr>
        <p:spPr>
          <a:xfrm>
            <a:off x="594360" y="4800600"/>
            <a:ext cx="11002975" cy="1554480"/>
          </a:xfrm>
          <a:prstGeom prst="roundRect">
            <a:avLst>
              <a:gd name="adj" fmla="val 4118"/>
            </a:avLst>
          </a:prstGeom>
          <a:solidFill>
            <a:srgbClr val="FFFFFF"/>
          </a:solidFill>
          <a:ln w="19050">
            <a:solidFill>
              <a:srgbClr val="B07D2B"/>
            </a:solidFill>
            <a:prstDash val="solid"/>
          </a:ln>
        </p:spPr>
      </p:sp>
      <p:sp>
        <p:nvSpPr>
          <p:cNvPr id="21" name="Text 19"/>
          <p:cNvSpPr txBox="1"/>
          <p:nvPr/>
        </p:nvSpPr>
        <p:spPr>
          <a:xfrm>
            <a:off x="868680" y="49651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Why the category predicts the politics</a:t>
            </a:r>
            <a:endParaRPr lang="en-US" sz="1400" dirty="0"/>
          </a:p>
        </p:txBody>
      </p:sp>
      <p:sp>
        <p:nvSpPr>
          <p:cNvPr id="22" name="Text 20"/>
          <p:cNvSpPr txBox="1"/>
          <p:nvPr/>
        </p:nvSpPr>
        <p:spPr>
          <a:xfrm>
            <a:off x="868680" y="5330952"/>
            <a:ext cx="10454335" cy="84124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Distributive policy is easy to pass because those who gain are organized and those who pay barely notice a few cents. Redistributive policy is hard because both sides know exactly what they are getting and losing. If you can classify a proposal, you can usually predict how hard the fight will be.</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POLICY-MAKING PROCESS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a problem becomes a policy</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6</a:t>
            </a:r>
            <a:endParaRPr lang="en-US" sz="1000" dirty="0"/>
          </a:p>
        </p:txBody>
      </p:sp>
      <p:sp>
        <p:nvSpPr>
          <p:cNvPr id="5" name="Shape 3"/>
          <p:cNvSpPr/>
          <p:nvPr/>
        </p:nvSpPr>
        <p:spPr>
          <a:xfrm>
            <a:off x="594360" y="1783080"/>
            <a:ext cx="3484778" cy="2286000"/>
          </a:xfrm>
          <a:prstGeom prst="roundRect">
            <a:avLst>
              <a:gd name="adj" fmla="val 2800"/>
            </a:avLst>
          </a:prstGeom>
          <a:solidFill>
            <a:srgbClr val="FFFFFF"/>
          </a:solidFill>
          <a:ln w="12700">
            <a:solidFill>
              <a:srgbClr val="E0D7C6"/>
            </a:solidFill>
            <a:prstDash val="solid"/>
          </a:ln>
        </p:spPr>
      </p:sp>
      <p:sp>
        <p:nvSpPr>
          <p:cNvPr id="6" name="Text 4"/>
          <p:cNvSpPr txBox="1"/>
          <p:nvPr/>
        </p:nvSpPr>
        <p:spPr>
          <a:xfrm>
            <a:off x="813816"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a:t>
            </a:r>
            <a:endParaRPr lang="en-US" sz="2200" dirty="0"/>
          </a:p>
        </p:txBody>
      </p:sp>
      <p:sp>
        <p:nvSpPr>
          <p:cNvPr id="7" name="Text 5"/>
          <p:cNvSpPr txBox="1"/>
          <p:nvPr/>
        </p:nvSpPr>
        <p:spPr>
          <a:xfrm>
            <a:off x="813816"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Agenda setting</a:t>
            </a:r>
            <a:endParaRPr lang="en-US" sz="1350" dirty="0"/>
          </a:p>
        </p:txBody>
      </p:sp>
      <p:sp>
        <p:nvSpPr>
          <p:cNvPr id="8" name="Text 6"/>
          <p:cNvSpPr txBox="1"/>
          <p:nvPr/>
        </p:nvSpPr>
        <p:spPr>
          <a:xfrm>
            <a:off x="813816" y="2880360"/>
            <a:ext cx="3045866" cy="105156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problem gains attention and becomes something government might act on. Media, crises, and organized groups all shape what reaches the agenda.</a:t>
            </a:r>
            <a:endParaRPr lang="en-US" sz="1200" dirty="0"/>
          </a:p>
        </p:txBody>
      </p:sp>
      <p:sp>
        <p:nvSpPr>
          <p:cNvPr id="9" name="Shape 7"/>
          <p:cNvSpPr/>
          <p:nvPr/>
        </p:nvSpPr>
        <p:spPr>
          <a:xfrm>
            <a:off x="4353458" y="1783080"/>
            <a:ext cx="3484778" cy="2286000"/>
          </a:xfrm>
          <a:prstGeom prst="roundRect">
            <a:avLst>
              <a:gd name="adj" fmla="val 2800"/>
            </a:avLst>
          </a:prstGeom>
          <a:solidFill>
            <a:srgbClr val="FFFFFF"/>
          </a:solidFill>
          <a:ln w="12700">
            <a:solidFill>
              <a:srgbClr val="E0D7C6"/>
            </a:solidFill>
            <a:prstDash val="solid"/>
          </a:ln>
        </p:spPr>
      </p:sp>
      <p:sp>
        <p:nvSpPr>
          <p:cNvPr id="10" name="Text 8"/>
          <p:cNvSpPr txBox="1"/>
          <p:nvPr/>
        </p:nvSpPr>
        <p:spPr>
          <a:xfrm>
            <a:off x="4572914"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2</a:t>
            </a:r>
            <a:endParaRPr lang="en-US" sz="2200" dirty="0"/>
          </a:p>
        </p:txBody>
      </p:sp>
      <p:sp>
        <p:nvSpPr>
          <p:cNvPr id="11" name="Text 9"/>
          <p:cNvSpPr txBox="1"/>
          <p:nvPr/>
        </p:nvSpPr>
        <p:spPr>
          <a:xfrm>
            <a:off x="4572914"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Formulation</a:t>
            </a:r>
            <a:endParaRPr lang="en-US" sz="1350" dirty="0"/>
          </a:p>
        </p:txBody>
      </p:sp>
      <p:sp>
        <p:nvSpPr>
          <p:cNvPr id="12" name="Text 10"/>
          <p:cNvSpPr txBox="1"/>
          <p:nvPr/>
        </p:nvSpPr>
        <p:spPr>
          <a:xfrm>
            <a:off x="4572914" y="2880360"/>
            <a:ext cx="3045866" cy="105156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Proposals are drafted. Legislators, agencies, think tanks, and interest groups all supply language.</a:t>
            </a:r>
            <a:endParaRPr lang="en-US" sz="1200" dirty="0"/>
          </a:p>
        </p:txBody>
      </p:sp>
      <p:sp>
        <p:nvSpPr>
          <p:cNvPr id="13" name="Shape 11"/>
          <p:cNvSpPr/>
          <p:nvPr/>
        </p:nvSpPr>
        <p:spPr>
          <a:xfrm>
            <a:off x="8112557" y="1783080"/>
            <a:ext cx="3484778" cy="2286000"/>
          </a:xfrm>
          <a:prstGeom prst="roundRect">
            <a:avLst>
              <a:gd name="adj" fmla="val 2800"/>
            </a:avLst>
          </a:prstGeom>
          <a:solidFill>
            <a:srgbClr val="002B5C"/>
          </a:solidFill>
          <a:ln w="12700">
            <a:solidFill>
              <a:srgbClr val="002B5C"/>
            </a:solidFill>
            <a:prstDash val="solid"/>
          </a:ln>
        </p:spPr>
      </p:sp>
      <p:sp>
        <p:nvSpPr>
          <p:cNvPr id="14" name="Text 12"/>
          <p:cNvSpPr txBox="1"/>
          <p:nvPr/>
        </p:nvSpPr>
        <p:spPr>
          <a:xfrm>
            <a:off x="8332013" y="198424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3</a:t>
            </a:r>
            <a:endParaRPr lang="en-US" sz="2200" dirty="0"/>
          </a:p>
        </p:txBody>
      </p:sp>
      <p:sp>
        <p:nvSpPr>
          <p:cNvPr id="15" name="Text 13"/>
          <p:cNvSpPr txBox="1"/>
          <p:nvPr/>
        </p:nvSpPr>
        <p:spPr>
          <a:xfrm>
            <a:off x="8332013" y="240487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Adoption</a:t>
            </a:r>
            <a:endParaRPr lang="en-US" sz="1350" dirty="0"/>
          </a:p>
        </p:txBody>
      </p:sp>
      <p:sp>
        <p:nvSpPr>
          <p:cNvPr id="16" name="Text 14"/>
          <p:cNvSpPr txBox="1"/>
          <p:nvPr/>
        </p:nvSpPr>
        <p:spPr>
          <a:xfrm>
            <a:off x="8332013" y="2880360"/>
            <a:ext cx="3045866" cy="105156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The Legislature passes it, the governor signs or vetoes, or an agency adopts a rule.</a:t>
            </a:r>
            <a:endParaRPr lang="en-US" sz="1200" dirty="0"/>
          </a:p>
        </p:txBody>
      </p:sp>
      <p:sp>
        <p:nvSpPr>
          <p:cNvPr id="17" name="Shape 15"/>
          <p:cNvSpPr/>
          <p:nvPr/>
        </p:nvSpPr>
        <p:spPr>
          <a:xfrm>
            <a:off x="594360" y="4206240"/>
            <a:ext cx="3484778" cy="2148840"/>
          </a:xfrm>
          <a:prstGeom prst="roundRect">
            <a:avLst>
              <a:gd name="adj" fmla="val 2979"/>
            </a:avLst>
          </a:prstGeom>
          <a:solidFill>
            <a:srgbClr val="FFFFFF"/>
          </a:solidFill>
          <a:ln w="12700">
            <a:solidFill>
              <a:srgbClr val="E0D7C6"/>
            </a:solidFill>
            <a:prstDash val="solid"/>
          </a:ln>
        </p:spPr>
      </p:sp>
      <p:sp>
        <p:nvSpPr>
          <p:cNvPr id="18" name="Text 16"/>
          <p:cNvSpPr txBox="1"/>
          <p:nvPr/>
        </p:nvSpPr>
        <p:spPr>
          <a:xfrm>
            <a:off x="813816" y="440740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4</a:t>
            </a:r>
            <a:endParaRPr lang="en-US" sz="2200" dirty="0"/>
          </a:p>
        </p:txBody>
      </p:sp>
      <p:sp>
        <p:nvSpPr>
          <p:cNvPr id="19" name="Text 17"/>
          <p:cNvSpPr txBox="1"/>
          <p:nvPr/>
        </p:nvSpPr>
        <p:spPr>
          <a:xfrm>
            <a:off x="813816" y="482803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Implementation</a:t>
            </a:r>
            <a:endParaRPr lang="en-US" sz="1350" dirty="0"/>
          </a:p>
        </p:txBody>
      </p:sp>
      <p:sp>
        <p:nvSpPr>
          <p:cNvPr id="20" name="Text 18"/>
          <p:cNvSpPr txBox="1"/>
          <p:nvPr/>
        </p:nvSpPr>
        <p:spPr>
          <a:xfrm>
            <a:off x="813816" y="5303520"/>
            <a:ext cx="3045866" cy="9144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Agencies carry it out. This is where policy meets reality and where much of the real decision-making happens. Chapter 18.</a:t>
            </a:r>
            <a:endParaRPr lang="en-US" sz="1200" dirty="0"/>
          </a:p>
        </p:txBody>
      </p:sp>
      <p:sp>
        <p:nvSpPr>
          <p:cNvPr id="21" name="Shape 19"/>
          <p:cNvSpPr/>
          <p:nvPr/>
        </p:nvSpPr>
        <p:spPr>
          <a:xfrm>
            <a:off x="4353458" y="4206240"/>
            <a:ext cx="3484778" cy="2148840"/>
          </a:xfrm>
          <a:prstGeom prst="roundRect">
            <a:avLst>
              <a:gd name="adj" fmla="val 2979"/>
            </a:avLst>
          </a:prstGeom>
          <a:solidFill>
            <a:srgbClr val="FFFFFF"/>
          </a:solidFill>
          <a:ln w="12700">
            <a:solidFill>
              <a:srgbClr val="E0D7C6"/>
            </a:solidFill>
            <a:prstDash val="solid"/>
          </a:ln>
        </p:spPr>
      </p:sp>
      <p:sp>
        <p:nvSpPr>
          <p:cNvPr id="22" name="Text 20"/>
          <p:cNvSpPr txBox="1"/>
          <p:nvPr/>
        </p:nvSpPr>
        <p:spPr>
          <a:xfrm>
            <a:off x="4572914" y="440740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5</a:t>
            </a:r>
            <a:endParaRPr lang="en-US" sz="2200" dirty="0"/>
          </a:p>
        </p:txBody>
      </p:sp>
      <p:sp>
        <p:nvSpPr>
          <p:cNvPr id="23" name="Text 21"/>
          <p:cNvSpPr txBox="1"/>
          <p:nvPr/>
        </p:nvSpPr>
        <p:spPr>
          <a:xfrm>
            <a:off x="4572914" y="482803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Evaluation</a:t>
            </a:r>
            <a:endParaRPr lang="en-US" sz="1350" dirty="0"/>
          </a:p>
        </p:txBody>
      </p:sp>
      <p:sp>
        <p:nvSpPr>
          <p:cNvPr id="24" name="Text 22"/>
          <p:cNvSpPr txBox="1"/>
          <p:nvPr/>
        </p:nvSpPr>
        <p:spPr>
          <a:xfrm>
            <a:off x="4572914" y="5303520"/>
            <a:ext cx="3045866" cy="91440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Did it work? The Legislative Budget Board, the State Auditor, Sunset review, and outside researchers all assess results.</a:t>
            </a:r>
            <a:endParaRPr lang="en-US" sz="1200" dirty="0"/>
          </a:p>
        </p:txBody>
      </p:sp>
      <p:sp>
        <p:nvSpPr>
          <p:cNvPr id="25" name="Shape 23"/>
          <p:cNvSpPr/>
          <p:nvPr/>
        </p:nvSpPr>
        <p:spPr>
          <a:xfrm>
            <a:off x="8112557" y="4206240"/>
            <a:ext cx="3484778" cy="2148840"/>
          </a:xfrm>
          <a:prstGeom prst="roundRect">
            <a:avLst>
              <a:gd name="adj" fmla="val 2979"/>
            </a:avLst>
          </a:prstGeom>
          <a:solidFill>
            <a:srgbClr val="002B5C"/>
          </a:solidFill>
          <a:ln w="12700">
            <a:solidFill>
              <a:srgbClr val="002B5C"/>
            </a:solidFill>
            <a:prstDash val="solid"/>
          </a:ln>
        </p:spPr>
      </p:sp>
      <p:sp>
        <p:nvSpPr>
          <p:cNvPr id="26" name="Text 24"/>
          <p:cNvSpPr txBox="1"/>
          <p:nvPr/>
        </p:nvSpPr>
        <p:spPr>
          <a:xfrm>
            <a:off x="8332013" y="4407408"/>
            <a:ext cx="3045866"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6</a:t>
            </a:r>
            <a:endParaRPr lang="en-US" sz="2200" dirty="0"/>
          </a:p>
        </p:txBody>
      </p:sp>
      <p:sp>
        <p:nvSpPr>
          <p:cNvPr id="27" name="Text 25"/>
          <p:cNvSpPr txBox="1"/>
          <p:nvPr/>
        </p:nvSpPr>
        <p:spPr>
          <a:xfrm>
            <a:off x="8332013" y="4828032"/>
            <a:ext cx="3045866"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Change or termination</a:t>
            </a:r>
            <a:endParaRPr lang="en-US" sz="1350" dirty="0"/>
          </a:p>
        </p:txBody>
      </p:sp>
      <p:sp>
        <p:nvSpPr>
          <p:cNvPr id="28" name="Text 26"/>
          <p:cNvSpPr txBox="1"/>
          <p:nvPr/>
        </p:nvSpPr>
        <p:spPr>
          <a:xfrm>
            <a:off x="8332013" y="5303520"/>
            <a:ext cx="3045866" cy="91440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Policies are revised, expanded, defunded, or ended. Most are revised rather than repealed.</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Framework before politics</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declining to expand Medicaid is a policy choice with measurable effects. What obligation does a government have to justify inaction, compared to action?</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Distributive policy passes easily because costs are spread thin and benefits are concentrated. Is that a defect in democracy or simply how attention works?</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Most problems never reach the policy agenda at all. Who decides what gets considered, and how would you get an issue onto that list?</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EDUCATION POLICY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biggest line in the budget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12_education_funding.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How schools are funded</a:t>
            </a:r>
            <a:endParaRPr lang="en-US" sz="1250" dirty="0"/>
          </a:p>
        </p:txBody>
      </p:sp>
      <p:sp>
        <p:nvSpPr>
          <p:cNvPr id="7" name="Text 4"/>
          <p:cNvSpPr txBox="1"/>
          <p:nvPr/>
        </p:nvSpPr>
        <p:spPr>
          <a:xfrm>
            <a:off x="2971800" y="1783080"/>
            <a:ext cx="480060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mix of local property taxes and state aid, distributed through the Foundation School Program. The basic allotment per student is set by the Legislature.</a:t>
            </a:r>
            <a:endParaRPr lang="en-US" sz="1200" dirty="0"/>
          </a:p>
        </p:txBody>
      </p:sp>
      <p:sp>
        <p:nvSpPr>
          <p:cNvPr id="8" name="Text 5"/>
          <p:cNvSpPr txBox="1"/>
          <p:nvPr/>
        </p:nvSpPr>
        <p:spPr>
          <a:xfrm>
            <a:off x="594360" y="269748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Recapture</a:t>
            </a:r>
            <a:endParaRPr lang="en-US" sz="1250" dirty="0"/>
          </a:p>
        </p:txBody>
      </p:sp>
      <p:sp>
        <p:nvSpPr>
          <p:cNvPr id="9" name="Text 6"/>
          <p:cNvSpPr txBox="1"/>
          <p:nvPr/>
        </p:nvSpPr>
        <p:spPr>
          <a:xfrm>
            <a:off x="2971800" y="2697480"/>
            <a:ext cx="480060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Districts with high property wealth send a share of local revenue to the state for redistribution. Critics call it Robin Hood; defenders call it the constitutional requirement of an efficient system.</a:t>
            </a:r>
            <a:endParaRPr lang="en-US" sz="1200" dirty="0"/>
          </a:p>
        </p:txBody>
      </p:sp>
      <p:sp>
        <p:nvSpPr>
          <p:cNvPr id="10" name="Text 7"/>
          <p:cNvSpPr txBox="1"/>
          <p:nvPr/>
        </p:nvSpPr>
        <p:spPr>
          <a:xfrm>
            <a:off x="594360" y="361188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Recent changes</a:t>
            </a:r>
            <a:endParaRPr lang="en-US" sz="1250" dirty="0"/>
          </a:p>
        </p:txBody>
      </p:sp>
      <p:sp>
        <p:nvSpPr>
          <p:cNvPr id="11" name="Text 8"/>
          <p:cNvSpPr txBox="1"/>
          <p:nvPr/>
        </p:nvSpPr>
        <p:spPr>
          <a:xfrm>
            <a:off x="2971800" y="3611880"/>
            <a:ext cx="480060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House Bill 3 in 2019 raised the basic allotment and cut tax rates. House Bill 2 in 2025 raised it further, to roughly $6,215 per student.</a:t>
            </a:r>
            <a:endParaRPr lang="en-US" sz="1200" dirty="0"/>
          </a:p>
        </p:txBody>
      </p:sp>
      <p:sp>
        <p:nvSpPr>
          <p:cNvPr id="12" name="Text 9"/>
          <p:cNvSpPr txBox="1"/>
          <p:nvPr/>
        </p:nvSpPr>
        <p:spPr>
          <a:xfrm>
            <a:off x="594360" y="452628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Education Savings Accounts</a:t>
            </a:r>
            <a:endParaRPr lang="en-US" sz="1250" dirty="0"/>
          </a:p>
        </p:txBody>
      </p:sp>
      <p:sp>
        <p:nvSpPr>
          <p:cNvPr id="13" name="Text 10"/>
          <p:cNvSpPr txBox="1"/>
          <p:nvPr/>
        </p:nvSpPr>
        <p:spPr>
          <a:xfrm>
            <a:off x="2971800" y="4526280"/>
            <a:ext cx="4800600" cy="84124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Senate Bill 2 in 2025 created the state's first program letting families use public funds toward private schooling, after years of failed attempts.</a:t>
            </a:r>
            <a:endParaRPr lang="en-US" sz="1200" dirty="0"/>
          </a:p>
        </p:txBody>
      </p:sp>
      <p:sp>
        <p:nvSpPr>
          <p:cNvPr id="14" name="Shape 11"/>
          <p:cNvSpPr/>
          <p:nvPr/>
        </p:nvSpPr>
        <p:spPr>
          <a:xfrm>
            <a:off x="594360" y="5394960"/>
            <a:ext cx="5318608" cy="1051560"/>
          </a:xfrm>
          <a:prstGeom prst="roundRect">
            <a:avLst>
              <a:gd name="adj" fmla="val 6087"/>
            </a:avLst>
          </a:prstGeom>
          <a:solidFill>
            <a:srgbClr val="FFFFFF"/>
          </a:solidFill>
          <a:ln w="12700">
            <a:solidFill>
              <a:srgbClr val="E0D7C6"/>
            </a:solidFill>
            <a:prstDash val="solid"/>
          </a:ln>
        </p:spPr>
      </p:sp>
      <p:sp>
        <p:nvSpPr>
          <p:cNvPr id="15" name="Text 12"/>
          <p:cNvSpPr txBox="1"/>
          <p:nvPr/>
        </p:nvSpPr>
        <p:spPr>
          <a:xfrm>
            <a:off x="832104" y="555955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The case for school choice</a:t>
            </a:r>
            <a:endParaRPr lang="en-US" sz="1400" dirty="0"/>
          </a:p>
        </p:txBody>
      </p:sp>
      <p:sp>
        <p:nvSpPr>
          <p:cNvPr id="16" name="Text 13"/>
          <p:cNvSpPr txBox="1"/>
          <p:nvPr/>
        </p:nvSpPr>
        <p:spPr>
          <a:xfrm>
            <a:off x="832104" y="5961888"/>
            <a:ext cx="4843120" cy="30175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Funding should follow the student, not the building</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Families in struggling schools deserve options now</a:t>
            </a:r>
            <a:endParaRPr lang="en-US" sz="1250" dirty="0"/>
          </a:p>
        </p:txBody>
      </p:sp>
      <p:sp>
        <p:nvSpPr>
          <p:cNvPr id="17" name="Shape 14"/>
          <p:cNvSpPr/>
          <p:nvPr/>
        </p:nvSpPr>
        <p:spPr>
          <a:xfrm>
            <a:off x="6278728" y="5394960"/>
            <a:ext cx="5318608" cy="1051560"/>
          </a:xfrm>
          <a:prstGeom prst="roundRect">
            <a:avLst>
              <a:gd name="adj" fmla="val 6087"/>
            </a:avLst>
          </a:prstGeom>
          <a:solidFill>
            <a:srgbClr val="FFFFFF"/>
          </a:solidFill>
          <a:ln w="12700">
            <a:solidFill>
              <a:srgbClr val="E0D7C6"/>
            </a:solidFill>
            <a:prstDash val="solid"/>
          </a:ln>
        </p:spPr>
      </p:sp>
      <p:sp>
        <p:nvSpPr>
          <p:cNvPr id="18" name="Text 15"/>
          <p:cNvSpPr txBox="1"/>
          <p:nvPr/>
        </p:nvSpPr>
        <p:spPr>
          <a:xfrm>
            <a:off x="6516472" y="555955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The case against</a:t>
            </a:r>
            <a:endParaRPr lang="en-US" sz="1400" dirty="0"/>
          </a:p>
        </p:txBody>
      </p:sp>
      <p:sp>
        <p:nvSpPr>
          <p:cNvPr id="19" name="Text 16"/>
          <p:cNvSpPr txBox="1"/>
          <p:nvPr/>
        </p:nvSpPr>
        <p:spPr>
          <a:xfrm>
            <a:off x="6516472" y="5961888"/>
            <a:ext cx="4843120" cy="30175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Public dollars leave public schools that must serve every child</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Rural districts often have no private alternative at all</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HEALTH AND SOCIAL POLICY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Coverage, cost, and a decision not made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pic>
        <p:nvPicPr>
          <p:cNvPr id="5" name="Image 0" descr="images/tx12_healthcare_texas.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Medicaid and CHIP</a:t>
            </a:r>
            <a:endParaRPr lang="en-US" sz="1250" dirty="0"/>
          </a:p>
        </p:txBody>
      </p:sp>
      <p:sp>
        <p:nvSpPr>
          <p:cNvPr id="7" name="Text 4"/>
          <p:cNvSpPr txBox="1"/>
          <p:nvPr/>
        </p:nvSpPr>
        <p:spPr>
          <a:xfrm>
            <a:off x="2880360" y="1783080"/>
            <a:ext cx="4892040" cy="89611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Jointly funded by the state and federal government and administered by the Health and Human Services Commission. Together they are among the largest items in the state budget.</a:t>
            </a:r>
            <a:endParaRPr lang="en-US" sz="1200" dirty="0"/>
          </a:p>
        </p:txBody>
      </p:sp>
      <p:sp>
        <p:nvSpPr>
          <p:cNvPr id="8" name="Text 5"/>
          <p:cNvSpPr txBox="1"/>
          <p:nvPr/>
        </p:nvSpPr>
        <p:spPr>
          <a:xfrm>
            <a:off x="594360" y="2743200"/>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Expansion declined</a:t>
            </a:r>
            <a:endParaRPr lang="en-US" sz="1250" dirty="0"/>
          </a:p>
        </p:txBody>
      </p:sp>
      <p:sp>
        <p:nvSpPr>
          <p:cNvPr id="9" name="Text 6"/>
          <p:cNvSpPr txBox="1"/>
          <p:nvPr/>
        </p:nvSpPr>
        <p:spPr>
          <a:xfrm>
            <a:off x="2880360" y="2743200"/>
            <a:ext cx="4892040" cy="89611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Affordable Care Act offered federal funds to cover more low income adults. The Supreme Court made expansion optional in 2012, and Texas declined.</a:t>
            </a:r>
            <a:endParaRPr lang="en-US" sz="1200" dirty="0"/>
          </a:p>
        </p:txBody>
      </p:sp>
      <p:sp>
        <p:nvSpPr>
          <p:cNvPr id="10" name="Text 7"/>
          <p:cNvSpPr txBox="1"/>
          <p:nvPr/>
        </p:nvSpPr>
        <p:spPr>
          <a:xfrm>
            <a:off x="594360" y="3703320"/>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The coverage gap</a:t>
            </a:r>
            <a:endParaRPr lang="en-US" sz="1250" dirty="0"/>
          </a:p>
        </p:txBody>
      </p:sp>
      <p:sp>
        <p:nvSpPr>
          <p:cNvPr id="11" name="Text 8"/>
          <p:cNvSpPr txBox="1"/>
          <p:nvPr/>
        </p:nvSpPr>
        <p:spPr>
          <a:xfrm>
            <a:off x="2880360" y="3703320"/>
            <a:ext cx="4892040" cy="89611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Adults who earn too much for traditional Texas Medicaid and too little for marketplace subsidies often qualify for neither. Texas has consistently had the highest uninsured rate in the country.</a:t>
            </a:r>
            <a:endParaRPr lang="en-US" sz="1200" dirty="0"/>
          </a:p>
        </p:txBody>
      </p:sp>
      <p:sp>
        <p:nvSpPr>
          <p:cNvPr id="12" name="Text 9"/>
          <p:cNvSpPr txBox="1"/>
          <p:nvPr/>
        </p:nvSpPr>
        <p:spPr>
          <a:xfrm>
            <a:off x="594360" y="4663440"/>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Safety net programs</a:t>
            </a:r>
            <a:endParaRPr lang="en-US" sz="1250" dirty="0"/>
          </a:p>
        </p:txBody>
      </p:sp>
      <p:sp>
        <p:nvSpPr>
          <p:cNvPr id="13" name="Text 10"/>
          <p:cNvSpPr txBox="1"/>
          <p:nvPr/>
        </p:nvSpPr>
        <p:spPr>
          <a:xfrm>
            <a:off x="2880360" y="4663440"/>
            <a:ext cx="4892040" cy="89611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SNAP, TANF, and WIC provide food and cash assistance, with eligibility set within federal rules.</a:t>
            </a:r>
            <a:endParaRPr lang="en-US" sz="1200" dirty="0"/>
          </a:p>
        </p:txBody>
      </p:sp>
      <p:sp>
        <p:nvSpPr>
          <p:cNvPr id="14" name="Shape 11"/>
          <p:cNvSpPr/>
          <p:nvPr/>
        </p:nvSpPr>
        <p:spPr>
          <a:xfrm>
            <a:off x="594360" y="5623560"/>
            <a:ext cx="5318608" cy="822960"/>
          </a:xfrm>
          <a:prstGeom prst="roundRect">
            <a:avLst>
              <a:gd name="adj" fmla="val 7778"/>
            </a:avLst>
          </a:prstGeom>
          <a:solidFill>
            <a:srgbClr val="FFFFFF"/>
          </a:solidFill>
          <a:ln w="12700">
            <a:solidFill>
              <a:srgbClr val="E0D7C6"/>
            </a:solidFill>
            <a:prstDash val="solid"/>
          </a:ln>
        </p:spPr>
      </p:sp>
      <p:sp>
        <p:nvSpPr>
          <p:cNvPr id="15" name="Text 12"/>
          <p:cNvSpPr txBox="1"/>
          <p:nvPr/>
        </p:nvSpPr>
        <p:spPr>
          <a:xfrm>
            <a:off x="832104" y="578815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The case against expansion</a:t>
            </a:r>
            <a:endParaRPr lang="en-US" sz="1400" dirty="0"/>
          </a:p>
        </p:txBody>
      </p:sp>
      <p:sp>
        <p:nvSpPr>
          <p:cNvPr id="16" name="Text 13"/>
          <p:cNvSpPr txBox="1"/>
          <p:nvPr/>
        </p:nvSpPr>
        <p:spPr>
          <a:xfrm>
            <a:off x="832104" y="6190488"/>
            <a:ext cx="4843120" cy="7315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Long-term state cost and dependence on federal funding that Congress can change</a:t>
            </a:r>
            <a:endParaRPr lang="en-US" sz="1250" dirty="0"/>
          </a:p>
        </p:txBody>
      </p:sp>
      <p:sp>
        <p:nvSpPr>
          <p:cNvPr id="17" name="Shape 14"/>
          <p:cNvSpPr/>
          <p:nvPr/>
        </p:nvSpPr>
        <p:spPr>
          <a:xfrm>
            <a:off x="6278728" y="5623560"/>
            <a:ext cx="5318608" cy="822960"/>
          </a:xfrm>
          <a:prstGeom prst="roundRect">
            <a:avLst>
              <a:gd name="adj" fmla="val 7778"/>
            </a:avLst>
          </a:prstGeom>
          <a:solidFill>
            <a:srgbClr val="FFFFFF"/>
          </a:solidFill>
          <a:ln w="12700">
            <a:solidFill>
              <a:srgbClr val="E0D7C6"/>
            </a:solidFill>
            <a:prstDash val="solid"/>
          </a:ln>
        </p:spPr>
      </p:sp>
      <p:sp>
        <p:nvSpPr>
          <p:cNvPr id="18" name="Text 15"/>
          <p:cNvSpPr txBox="1"/>
          <p:nvPr/>
        </p:nvSpPr>
        <p:spPr>
          <a:xfrm>
            <a:off x="6516472" y="578815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The case for expansion</a:t>
            </a:r>
            <a:endParaRPr lang="en-US" sz="1400" dirty="0"/>
          </a:p>
        </p:txBody>
      </p:sp>
      <p:sp>
        <p:nvSpPr>
          <p:cNvPr id="19" name="Text 16"/>
          <p:cNvSpPr txBox="1"/>
          <p:nvPr/>
        </p:nvSpPr>
        <p:spPr>
          <a:xfrm>
            <a:off x="6516472" y="6190488"/>
            <a:ext cx="4843120" cy="7315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Federal funds cover most of the cost, and uncompensated care shifts expense to local taxpayers anyway</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ENERGY AND PUBLIC SAFETY POLICY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more areas where Texas has chosen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sp>
        <p:nvSpPr>
          <p:cNvPr id="5" name="Shape 3"/>
          <p:cNvSpPr/>
          <p:nvPr/>
        </p:nvSpPr>
        <p:spPr>
          <a:xfrm>
            <a:off x="594360" y="1783080"/>
            <a:ext cx="5318608" cy="3931920"/>
          </a:xfrm>
          <a:prstGeom prst="roundRect">
            <a:avLst>
              <a:gd name="adj" fmla="val 1860"/>
            </a:avLst>
          </a:prstGeom>
          <a:solidFill>
            <a:srgbClr val="FFFFFF"/>
          </a:solidFill>
          <a:ln w="12700">
            <a:solidFill>
              <a:srgbClr val="E0D7C6"/>
            </a:solidFill>
            <a:prstDash val="solid"/>
          </a:ln>
        </p:spPr>
      </p:sp>
      <p:sp>
        <p:nvSpPr>
          <p:cNvPr id="6" name="Text 4"/>
          <p:cNvSpPr txBox="1"/>
          <p:nvPr/>
        </p:nvSpPr>
        <p:spPr>
          <a:xfrm>
            <a:off x="850392" y="1938528"/>
            <a:ext cx="4806544" cy="274320"/>
          </a:xfrm>
          <a:prstGeom prst="rect">
            <a:avLst/>
          </a:prstGeom>
          <a:noFill/>
          <a:ln/>
        </p:spPr>
        <p:txBody>
          <a:bodyPr wrap="square" lIns="0" tIns="0" rIns="0" bIns="0" rtlCol="0" anchor="t"/>
          <a:lstStyle/>
          <a:p>
            <a:pPr indent="0" marL="0">
              <a:buNone/>
            </a:pPr>
            <a:r>
              <a:rPr lang="en-US" sz="1150" b="1" spc="120" kern="0" dirty="0">
                <a:solidFill>
                  <a:srgbClr val="00788A"/>
                </a:solidFill>
                <a:latin typeface="Calibri" pitchFamily="34" charset="0"/>
                <a:ea typeface="Calibri" pitchFamily="34" charset="-122"/>
                <a:cs typeface="Calibri" pitchFamily="34" charset="-120"/>
              </a:rPr>
              <a:t>ENERGY AND ENVIRONMENT</a:t>
            </a:r>
            <a:endParaRPr lang="en-US" sz="1150" dirty="0"/>
          </a:p>
        </p:txBody>
      </p:sp>
      <p:sp>
        <p:nvSpPr>
          <p:cNvPr id="7" name="Text 5"/>
          <p:cNvSpPr txBox="1"/>
          <p:nvPr/>
        </p:nvSpPr>
        <p:spPr>
          <a:xfrm>
            <a:off x="850392" y="2286000"/>
            <a:ext cx="4806544" cy="329184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leads the nation in oil and gas production and in wind power at the same time. It runs its own grid through ERCOT, largely outside federal regulation. After Winter Storm Uri in 2021 the Legislature mandated weatherization and created the Texas Energy Fund. The state regulates air and water through the TCEQ under authority delegated by the EPA, and has repeatedly litigated against federal environmental rules.</a:t>
            </a:r>
            <a:endParaRPr lang="en-US" sz="1250" dirty="0"/>
          </a:p>
          <a:p>
            <a:pPr indent="0" marL="0">
              <a:lnSpc>
                <a:spcPts val="1700"/>
              </a:lnSpc>
              <a:buNone/>
            </a:pPr>
            <a:endParaRPr lang="en-US" sz="1250" dirty="0"/>
          </a:p>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Chapter 17 covers this in depth, including water law and the 2025 water fund.</a:t>
            </a:r>
            <a:endParaRPr lang="en-US" sz="1250" dirty="0"/>
          </a:p>
        </p:txBody>
      </p:sp>
      <p:sp>
        <p:nvSpPr>
          <p:cNvPr id="8" name="Shape 6"/>
          <p:cNvSpPr/>
          <p:nvPr/>
        </p:nvSpPr>
        <p:spPr>
          <a:xfrm>
            <a:off x="6278728" y="1783080"/>
            <a:ext cx="5318608" cy="3931920"/>
          </a:xfrm>
          <a:prstGeom prst="roundRect">
            <a:avLst>
              <a:gd name="adj" fmla="val 1860"/>
            </a:avLst>
          </a:prstGeom>
          <a:solidFill>
            <a:srgbClr val="FFFFFF"/>
          </a:solidFill>
          <a:ln w="12700">
            <a:solidFill>
              <a:srgbClr val="E0D7C6"/>
            </a:solidFill>
            <a:prstDash val="solid"/>
          </a:ln>
        </p:spPr>
      </p:sp>
      <p:sp>
        <p:nvSpPr>
          <p:cNvPr id="9" name="Text 7"/>
          <p:cNvSpPr txBox="1"/>
          <p:nvPr/>
        </p:nvSpPr>
        <p:spPr>
          <a:xfrm>
            <a:off x="6534760" y="1938528"/>
            <a:ext cx="4806544" cy="274320"/>
          </a:xfrm>
          <a:prstGeom prst="rect">
            <a:avLst/>
          </a:prstGeom>
          <a:noFill/>
          <a:ln/>
        </p:spPr>
        <p:txBody>
          <a:bodyPr wrap="square" lIns="0" tIns="0" rIns="0" bIns="0" rtlCol="0" anchor="t"/>
          <a:lstStyle/>
          <a:p>
            <a:pPr indent="0" marL="0">
              <a:buNone/>
            </a:pPr>
            <a:r>
              <a:rPr lang="en-US" sz="1150" b="1" spc="120" kern="0" dirty="0">
                <a:solidFill>
                  <a:srgbClr val="98002E"/>
                </a:solidFill>
                <a:latin typeface="Calibri" pitchFamily="34" charset="0"/>
                <a:ea typeface="Calibri" pitchFamily="34" charset="-122"/>
                <a:cs typeface="Calibri" pitchFamily="34" charset="-120"/>
              </a:rPr>
              <a:t>GUNS AND PUBLIC SAFETY</a:t>
            </a:r>
            <a:endParaRPr lang="en-US" sz="1150" dirty="0"/>
          </a:p>
        </p:txBody>
      </p:sp>
      <p:sp>
        <p:nvSpPr>
          <p:cNvPr id="10" name="Text 8"/>
          <p:cNvSpPr txBox="1"/>
          <p:nvPr/>
        </p:nvSpPr>
        <p:spPr>
          <a:xfrm>
            <a:off x="6534760" y="2286000"/>
            <a:ext cx="4806544" cy="329184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House Bill 1927 in 2021 established permitless carry, letting most adults 21 and over carry a handgun in public without a license. Campus carry, adopted in 2015, allows licensed carry in most areas of public university campuses.</a:t>
            </a:r>
            <a:endParaRPr lang="en-US" sz="1250" dirty="0"/>
          </a:p>
          <a:p>
            <a:pPr indent="0" marL="0">
              <a:lnSpc>
                <a:spcPts val="1700"/>
              </a:lnSpc>
              <a:buNone/>
            </a:pPr>
            <a:endParaRPr lang="en-US" sz="1250" dirty="0"/>
          </a:p>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Supporters argue these laws restore a constitutional right and that licensing burdened lawful owners. Opponents argue that removing training and background requirements raises risk for the public and for law enforcement. Both positions are widely held in Texas.</a:t>
            </a:r>
            <a:endParaRPr lang="en-US" sz="1250" dirty="0"/>
          </a:p>
          <a:p>
            <a:pPr indent="0" marL="0">
              <a:lnSpc>
                <a:spcPts val="1700"/>
              </a:lnSpc>
              <a:buNone/>
            </a:pPr>
            <a:endParaRPr lang="en-US" sz="1250" dirty="0"/>
          </a:p>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Chapter 16 covers the constitutional dimension.</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INFLUENCING POLICY DECISIONS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policy actually changes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pic>
        <p:nvPicPr>
          <p:cNvPr id="5" name="Image 0" descr="images/tx12_poverty_safety_net.jpg">    </p:cNvPr>
          <p:cNvPicPr>
            <a:picLocks noChangeAspect="1"/>
          </p:cNvPicPr>
          <p:nvPr/>
        </p:nvPicPr>
        <p:blipFill>
          <a:blip r:embed="rId1"/>
          <a:stretch>
            <a:fillRect/>
          </a:stretch>
        </p:blipFill>
        <p:spPr>
          <a:xfrm>
            <a:off x="7772400" y="1783080"/>
            <a:ext cx="3840480" cy="1965960"/>
          </a:xfrm>
          <a:prstGeom prst="rect">
            <a:avLst/>
          </a:prstGeom>
        </p:spPr>
      </p:pic>
      <p:sp>
        <p:nvSpPr>
          <p:cNvPr id="6" name="Text 3"/>
          <p:cNvSpPr txBox="1"/>
          <p:nvPr/>
        </p:nvSpPr>
        <p:spPr>
          <a:xfrm>
            <a:off x="594360" y="1783080"/>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Elections</a:t>
            </a:r>
            <a:endParaRPr lang="en-US" sz="1250" dirty="0"/>
          </a:p>
        </p:txBody>
      </p:sp>
      <p:sp>
        <p:nvSpPr>
          <p:cNvPr id="7" name="Text 4"/>
          <p:cNvSpPr txBox="1"/>
          <p:nvPr/>
        </p:nvSpPr>
        <p:spPr>
          <a:xfrm>
            <a:off x="3017520" y="1783080"/>
            <a:ext cx="475488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Change who makes the decision. Slow, but the most fundamental route.</a:t>
            </a:r>
            <a:endParaRPr lang="en-US" sz="1200" dirty="0"/>
          </a:p>
        </p:txBody>
      </p:sp>
      <p:sp>
        <p:nvSpPr>
          <p:cNvPr id="8" name="Text 5"/>
          <p:cNvSpPr txBox="1"/>
          <p:nvPr/>
        </p:nvSpPr>
        <p:spPr>
          <a:xfrm>
            <a:off x="594360" y="2496312"/>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Lobbying and testimony</a:t>
            </a:r>
            <a:endParaRPr lang="en-US" sz="1250" dirty="0"/>
          </a:p>
        </p:txBody>
      </p:sp>
      <p:sp>
        <p:nvSpPr>
          <p:cNvPr id="9" name="Text 6"/>
          <p:cNvSpPr txBox="1"/>
          <p:nvPr/>
        </p:nvSpPr>
        <p:spPr>
          <a:xfrm>
            <a:off x="3017520" y="2496312"/>
            <a:ext cx="475488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Change what current officeholders do. Committee hearings are open to anyone. Chapter 11.</a:t>
            </a:r>
            <a:endParaRPr lang="en-US" sz="1200" dirty="0"/>
          </a:p>
        </p:txBody>
      </p:sp>
      <p:sp>
        <p:nvSpPr>
          <p:cNvPr id="10" name="Text 7"/>
          <p:cNvSpPr txBox="1"/>
          <p:nvPr/>
        </p:nvSpPr>
        <p:spPr>
          <a:xfrm>
            <a:off x="594360" y="3209544"/>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Litigation</a:t>
            </a:r>
            <a:endParaRPr lang="en-US" sz="1250" dirty="0"/>
          </a:p>
        </p:txBody>
      </p:sp>
      <p:sp>
        <p:nvSpPr>
          <p:cNvPr id="11" name="Text 8"/>
          <p:cNvSpPr txBox="1"/>
          <p:nvPr/>
        </p:nvSpPr>
        <p:spPr>
          <a:xfrm>
            <a:off x="3017520" y="3209544"/>
            <a:ext cx="475488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Courts can invalidate or compel policy. Texas school finance was reshaped by decades of lawsuits.</a:t>
            </a:r>
            <a:endParaRPr lang="en-US" sz="1200" dirty="0"/>
          </a:p>
        </p:txBody>
      </p:sp>
      <p:sp>
        <p:nvSpPr>
          <p:cNvPr id="12" name="Text 9"/>
          <p:cNvSpPr txBox="1"/>
          <p:nvPr/>
        </p:nvSpPr>
        <p:spPr>
          <a:xfrm>
            <a:off x="594360" y="3922776"/>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Agency rulemaking</a:t>
            </a:r>
            <a:endParaRPr lang="en-US" sz="1250" dirty="0"/>
          </a:p>
        </p:txBody>
      </p:sp>
      <p:sp>
        <p:nvSpPr>
          <p:cNvPr id="13" name="Text 10"/>
          <p:cNvSpPr txBox="1"/>
          <p:nvPr/>
        </p:nvSpPr>
        <p:spPr>
          <a:xfrm>
            <a:off x="3017520" y="3922776"/>
            <a:ext cx="475488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Comment on proposed rules in the Texas Register. Few individuals do, which makes each comment weigh more. Chapter 18.</a:t>
            </a:r>
            <a:endParaRPr lang="en-US" sz="1200" dirty="0"/>
          </a:p>
        </p:txBody>
      </p:sp>
      <p:sp>
        <p:nvSpPr>
          <p:cNvPr id="14" name="Text 11"/>
          <p:cNvSpPr txBox="1"/>
          <p:nvPr/>
        </p:nvSpPr>
        <p:spPr>
          <a:xfrm>
            <a:off x="594360" y="4636008"/>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Constitutional amendment</a:t>
            </a:r>
            <a:endParaRPr lang="en-US" sz="1250" dirty="0"/>
          </a:p>
        </p:txBody>
      </p:sp>
      <p:sp>
        <p:nvSpPr>
          <p:cNvPr id="15" name="Text 12"/>
          <p:cNvSpPr txBox="1"/>
          <p:nvPr/>
        </p:nvSpPr>
        <p:spPr>
          <a:xfrm>
            <a:off x="3017520" y="4636008"/>
            <a:ext cx="475488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routes many policy questions to the ballot. In 2025 voters decided on water funding, homestead exemptions, and bail.</a:t>
            </a:r>
            <a:endParaRPr lang="en-US" sz="1200" dirty="0"/>
          </a:p>
        </p:txBody>
      </p:sp>
      <p:sp>
        <p:nvSpPr>
          <p:cNvPr id="16" name="Text 13"/>
          <p:cNvSpPr txBox="1"/>
          <p:nvPr/>
        </p:nvSpPr>
        <p:spPr>
          <a:xfrm>
            <a:off x="594360" y="5349240"/>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Local government</a:t>
            </a:r>
            <a:endParaRPr lang="en-US" sz="1250" dirty="0"/>
          </a:p>
        </p:txBody>
      </p:sp>
      <p:sp>
        <p:nvSpPr>
          <p:cNvPr id="17" name="Text 14"/>
          <p:cNvSpPr txBox="1"/>
          <p:nvPr/>
        </p:nvSpPr>
        <p:spPr>
          <a:xfrm>
            <a:off x="3017520" y="5349240"/>
            <a:ext cx="475488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Cities, counties, and districts make policy directly, in meetings almost nobody attends. Chapter 7.</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Trade-offs and evidence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has among the lowest tax burdens and the highest uninsured rate in the country. Are those two facts connected, and if so, is the trade one you would make?</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Education Savings Accounts split Texas Republicans for years, with many rural members opposing because their districts have no private schools. What does that tell you about how policy interests actually form?</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Pick any policy in this chapter. What evidence would persuade you that you were wrong about it?</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12 in the Trailblazer Trek: 8 sections, 1,605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state the strongest case on both sides before giving their own view.</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8 (issues, policies, and political culture of Texas) is primary. Outcome 2 is supporting.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BUDGET</a:t>
            </a:r>
            <a:endParaRPr lang="en-US" sz="1100" dirty="0"/>
          </a:p>
        </p:txBody>
      </p:sp>
      <p:sp>
        <p:nvSpPr>
          <p:cNvPr id="6" name="Text 4"/>
          <p:cNvSpPr txBox="1"/>
          <p:nvPr/>
        </p:nvSpPr>
        <p:spPr>
          <a:xfrm>
            <a:off x="3154680" y="1755648"/>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Legislative Budget Board publishes the appropriations bill and fiscal analyses, the clearest statement of actual priorities. lbb.texas.gov</a:t>
            </a:r>
            <a:endParaRPr lang="en-US" sz="1250" dirty="0"/>
          </a:p>
        </p:txBody>
      </p:sp>
      <p:sp>
        <p:nvSpPr>
          <p:cNvPr id="7" name="Text 5"/>
          <p:cNvSpPr txBox="1"/>
          <p:nvPr/>
        </p:nvSpPr>
        <p:spPr>
          <a:xfrm>
            <a:off x="594360" y="2496312"/>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EDUCATION</a:t>
            </a:r>
            <a:endParaRPr lang="en-US" sz="1100" dirty="0"/>
          </a:p>
        </p:txBody>
      </p:sp>
      <p:sp>
        <p:nvSpPr>
          <p:cNvPr id="8" name="Text 6"/>
          <p:cNvSpPr txBox="1"/>
          <p:nvPr/>
        </p:nvSpPr>
        <p:spPr>
          <a:xfrm>
            <a:off x="3154680" y="2468880"/>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Education Agency for funding formulas and accountability data. tea.texas.gov</a:t>
            </a:r>
            <a:endParaRPr lang="en-US" sz="1250" dirty="0"/>
          </a:p>
        </p:txBody>
      </p:sp>
      <p:sp>
        <p:nvSpPr>
          <p:cNvPr id="9" name="Text 7"/>
          <p:cNvSpPr txBox="1"/>
          <p:nvPr/>
        </p:nvSpPr>
        <p:spPr>
          <a:xfrm>
            <a:off x="594360" y="3209544"/>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HEALTH</a:t>
            </a:r>
            <a:endParaRPr lang="en-US" sz="1100" dirty="0"/>
          </a:p>
        </p:txBody>
      </p:sp>
      <p:sp>
        <p:nvSpPr>
          <p:cNvPr id="10" name="Text 8"/>
          <p:cNvSpPr txBox="1"/>
          <p:nvPr/>
        </p:nvSpPr>
        <p:spPr>
          <a:xfrm>
            <a:off x="3154680" y="3182112"/>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Health and Human Services Commission for Medicaid, CHIP, and eligibility rules. hhs.texas.gov</a:t>
            </a:r>
            <a:endParaRPr lang="en-US" sz="1250" dirty="0"/>
          </a:p>
        </p:txBody>
      </p:sp>
      <p:sp>
        <p:nvSpPr>
          <p:cNvPr id="11" name="Text 9"/>
          <p:cNvSpPr txBox="1"/>
          <p:nvPr/>
        </p:nvSpPr>
        <p:spPr>
          <a:xfrm>
            <a:off x="594360" y="3922776"/>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BILLS AND VOTES</a:t>
            </a:r>
            <a:endParaRPr lang="en-US" sz="1100" dirty="0"/>
          </a:p>
        </p:txBody>
      </p:sp>
      <p:sp>
        <p:nvSpPr>
          <p:cNvPr id="12" name="Text 10"/>
          <p:cNvSpPr txBox="1"/>
          <p:nvPr/>
        </p:nvSpPr>
        <p:spPr>
          <a:xfrm>
            <a:off x="3154680" y="3895344"/>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Legislature Online carries every bill, its history, and recorded votes. capitol.texas.gov</a:t>
            </a:r>
            <a:endParaRPr lang="en-US" sz="1250" dirty="0"/>
          </a:p>
        </p:txBody>
      </p:sp>
      <p:sp>
        <p:nvSpPr>
          <p:cNvPr id="13" name="Text 11"/>
          <p:cNvSpPr txBox="1"/>
          <p:nvPr/>
        </p:nvSpPr>
        <p:spPr>
          <a:xfrm>
            <a:off x="594360" y="4636008"/>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NONPARTISAN ANALYSIS</a:t>
            </a:r>
            <a:endParaRPr lang="en-US" sz="1100" dirty="0"/>
          </a:p>
        </p:txBody>
      </p:sp>
      <p:sp>
        <p:nvSpPr>
          <p:cNvPr id="14" name="Text 12"/>
          <p:cNvSpPr txBox="1"/>
          <p:nvPr/>
        </p:nvSpPr>
        <p:spPr>
          <a:xfrm>
            <a:off x="3154680" y="4608576"/>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2036 and the Texas Comptroller publish data-driven analyses of long-term state policy challenges.</a:t>
            </a:r>
            <a:endParaRPr lang="en-US" sz="1250" dirty="0"/>
          </a:p>
        </p:txBody>
      </p:sp>
      <p:sp>
        <p:nvSpPr>
          <p:cNvPr id="15" name="Text 13"/>
          <p:cNvSpPr txBox="1"/>
          <p:nvPr/>
        </p:nvSpPr>
        <p:spPr>
          <a:xfrm>
            <a:off x="594360" y="5349240"/>
            <a:ext cx="246888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154680" y="5321808"/>
            <a:ext cx="844265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“Who benefits, who pays,</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and who decided?”</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Every policy in this chapter answers those three questions. Learn to ask them and you can analyze a policy you have never seen before.</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12: Public Policy in Texas</dc:title>
  <dc:subject>PptxGenJS Presentation</dc:subject>
  <dc:creator>Tarrant County College</dc:creator>
  <cp:lastModifiedBy>Tarrant County College</cp:lastModifiedBy>
  <cp:revision>1</cp:revision>
  <dcterms:created xsi:type="dcterms:W3CDTF">2026-09-14T02:21:33Z</dcterms:created>
  <dcterms:modified xsi:type="dcterms:W3CDTF">2026-09-14T02:21:33Z</dcterms:modified>
</cp:coreProperties>
</file>