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9: ELECTIONS AND CAMPAIGNS
About 75 minutes with all three discussion pauses.
OPENING (2 min). Ask what a statewide campaign in Texas costs. Students guess
low, usually hundreds of thousands. Competitive statewide races here run into the
tens of millions, because Texas has some of the most expensive media markets in
the country and a candidate has to reach twenty of them.
Then ask the follow-up that frames the chapter: "Where does that money come
from, and what does it buy?"
DISTINGUISH THIS CHAPTER FROM CHAPTER 8. That one was about voters. This one is
about candidates and the machinery they use to reach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BEST WAY TO TEACH THIS CHAPTER is to anchor it in one real race your students
have heard of, ideally a recent Texas statewide or congressional contest. Pull
the actual fundraising totals from the Texas Ethics Commission or the FEC and use
that race as the running example across every slide.
The campaign finance material is where the politics lives. Present Citizens
United as a genuine constitutional argument, not as a villain origin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#4. Objective 2 is the comparative question that shows up in
assessment. Objective 4 carries the chapter's argument.
Objective 5 matters more than students expect. Texas now casts forty electoral
votes, second only to California, and most students do not know the number
changed after the 2020 census.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MAJORITY RULE IN PRIMARIES matters and students miss it. A primary requires
more than fifty percent. A general election needs only a plurality. That is why
Texas holds runoffs after primaries but never after general elections.
THE MIDTERM TIMING POINT IS THE ANALYTICAL ONE. Texas deliberately elects its
governor in non-presidential years. The stated rationale was insulating state
politics from national tides. The consequence is that the officials with the most
direct authority over Texans are chosen when the fewest Texans vote. Both things
are true; ask students which matters more.
RUNOFF TURNOUT IS OFTEN A FRACTION of the primary that preceded it, which means a
nominee can be selected by a very small slice of the electorate. Connect to
Chapter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TEXAS HAS NO PARTY REGISTRATION. Students frequently believe they are registered
as one party or the other. They are not. You choose at the polls, and you may
vote in only one party's primary per cycle.
THE STRATEGIC CONSEQUENCE IS REAL IN TEXAS. In much of the state the Republican
primary effectively decides the general election, so some Democratic-leaning
voters vote in it to have any influence at all. That is crossover voting, and it
is legal. Whether it is legitimate is the argument.
TOP-TWO IS WORTH EXPLAINING because the outcome surprises students: in a heavily
one-party area, the November ballot can end up with two candidates from the same
party. Supporters say this moderates candidates. Critics say it can shut a party
out of the general election entirely.
THE WHITE PRIMARY CONNECTION: the argument that a party is a private association
choosing its own nominees is the same argument Texas used to defend the white
primary until Smith v. Allwright rejected it. Worth naming.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FILING FEE POINT IS THE EMPOWERING ONE and it corrects a real misconception.
Students assume running for office requires wealth. For statewide office, largely
true. For a school board or city council seat, the fee is modest and a petition
alternative exists. The obstacle is time, visibility, and the fact that most
people do not know the seat exists.
CONNECT TO CHAPTER 7 AND 8: many Texas local races are uncontested. If nobody
files, a seat with taxing authority is filled by default. A student in this room
could run.
INCUMBENCY IS THE STRUCTURAL ADVANTAGE to name here: name recognition, donor
networks, staff, media access, and in legislative races the franking privilege.
Challengers start far behind, which is why most incumbents win.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SHARPEST because it forces students to define what a primary is. If a
primary is a private party function, outsiders should be excluded. If it is a
publicly funded election that determines who governs, exclusion is harder to
justify. Both positions have real defenders and the answer determines the rule.
Q3 IS THE MOST PRACTICAL and the most likely to change a student's behavior.
Likely answers: time, childcare, fear of public exposure, not knowing the seat
exists, and not seeing anyone like themselves in the role. All are real, and none
is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SCALE POINT IS SPECIFIC TO TEXAS and worth dwelling on. Twenty media markets
means a statewide ad buy is enormously expensive. Driving from El Paso to
Texarkana takes longer than driving across several states. Retail campaigning
does not scale here, which pushes everything toward paid media and therefore
toward money.
MOBILIZATION VERSUS PERSUASION is the modern strategic shift. As the electorate
has polarized, fewer voters are genuinely persuadable, so campaigns increasingly
spend on turning out people who already agree. That has consequences for how
campaigns talk and who they ignore.
THE KENNEDY AND NIXON EXAMPLE lands every time. If you have five minutes, the
contrast between the viewing and listening audiences is worth describing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THE 1828 EXAMPLE MATTERS because students believe negative campaigning is new and
a sign of decline. It is not. The Coffin Handbill accused Jackson of executing
militiamen and was as vicious as anything today. What has changed is speed and
volume, not tone.
MICROTARGETING IS THE GENUINELY NEW PROBLEM. When a campaign shows different
messages to different voters, no one sees the whole campaign, and the press
cannot easily hold it accountable for contradictions. That is a democratic
question without a settled answer.
SMALL DOLLAR FUNDRAISING CUTS BOTH WAYS and that is worth naming. It reduced
dependence on large donors, which reformers wanted. It also rewards outrage,
because anger drives giving. Both effects are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NUMBER CHANGED and most students do not know it. Texas had 38 electoral votes
before the 2020 census and has 40 now. Growth translates directly into
presidential weight.
THE TEXAS PARADOX IS THE ANALYTICAL POINT. Texas is the second largest prize and
sees relatively few general election campaign visits, because winner take all
means a predictable state gets ignored. A competitive Texas would reshape
presidential campaigning nationally. Whether that happens is an open empirical
question, and Chapter 10 takes it up.
ASK: "Does the Electoral College serve Texas voters well?" Both answers are
defensible. It gives Texas outsized formal weight. It also means most Texans
never see a presidential candidate campaign for their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TEXAS POINT IN THE BOX IS THE ONE STUDENTS SHOULD REMEMBER. Federal races
have contribution limits. Texas state races largely do not. A single donor can
give a Texas candidate an amount that would be illegal many times over in a
congressional race. The state's chosen safeguard is disclosure rather than
limits.
PRESENT THAT NEUTRALLY. Defenders argue disclosure respects free speech while
letting voters judge. Critics argue disclosure without limits simply documents
influence rather than restraining it. Both are serious positions.
BUCKLEY IS THE HINGE CASE and worth explaining: the Court distinguished spending,
which it treated as speech, from contributions, which it allowed limits on
because of corruption risk. Every later case works within that distinction,
including Citizens United.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The most contested slide in the chapter.
PRESENT CITIZENS UNITED AS A CONSTITUTIONAL ARGUMENT, not a scandal. The majority
reasoned that political speech cannot be restricted based on the speaker's
corporate identity. Reasonable people, including four dissenting justices, found
that unpersuasive. Both views deserve a fair hearing in a government classroom.
THE COORDINATION LINE IS WHERE THE ARGUMENT ACTUALLY LIVES. The whole legal
structure depends on independent spending being genuinely independent. Supporters
say the rule is enforceable. Critics say former staff running a Super PAC for a
candidate they used to work for makes the line nearly meaningless. That is an
empirical dispute, not just a values dispute.
A GOOD ANALYTICAL QUESTION: "If you wanted to limit money in politics without
violating the First Amendment as the Court has interpreted it, what could you
actually do?" Answers include disclosure requirements, public financing, and
constitutional amendment. Each has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for a Texas classroom because it is about Texas law
rather than federal doctrine, and because the disclosure-versus-limits framing
avoids a pure partisan split. Ask what a voter is supposed to do with disclosure
information. Most never look at it, which is a real objection to disclosure as a
remedy.
Q2 is the most forward-looking question in the course and it has no settled
answer anywhere. Push past "it should be illegal" to what a rule would actually
require: an archive of all ads? Uniform public messaging? Both have costs.
Q3 works well if you have already done Chapter 3, since it is partly a federalism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THE BEST ASSIGNMENT in this chapter: have students look up a Texas candidate on
the Texas Ethics Commission site and identify the three largest contributors.
It takes ten minutes, it is public record, and it makes campaign finance concrete
in a way no lecture does.
If you prefer a federal race, the FEC database does the same thing and is easier
to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ETHICS COMMISSION DATABASE IS THE CENTERPIECE RESOURCE for this chapter.
Project it and look up a legislator your students know. Seeing actual donor names
and amounts on screen does more than any argument about campaign finance.
Oyez has oral argument audio for Citizens United. Hearing the justices press both
sides makes it clear this was a hard constitutional question rather than an
obvious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point mirrors Chapter 7's closing. The system is far more transparent than
students assume, and far less examined. Contribution reports are public and
searchable. The barrier is attention.
Good exit ticket: "Look up one Texas candidate on the Ethics Commission site and
name their largest contributor."
Preview Chapter 10: candidates do not run alone. They run under a party label
that organizes the whole system, and Texas has changed which label dominates more
dramatically than almost any other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9</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Elections and</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Campaigns</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How candidates get on the ballot, how they reach thirty-one million people, and who pays for it.</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cut the campaign techniques slide and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Swap in a current Texas race your students know.</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Money is contested</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Citizens United is argued sincerely as free speech and as corruption risk. The notes give you both cases.</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9's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types of elections Texas holds and when each occurs.</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Compare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open, closed, and top-two primary systems.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a candidate gets on the ballot in Texas.</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campaign strategy, media, and the role of money.</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Electoral College and what it means for Texas.</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TYPES OF ELECTIONS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Four kinds of elections, one long cycle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9_election_day.jpg">    </p:cNvPr>
          <p:cNvPicPr>
            <a:picLocks noChangeAspect="1"/>
          </p:cNvPicPr>
          <p:nvPr/>
        </p:nvPicPr>
        <p:blipFill>
          <a:blip r:embed="rId1"/>
          <a:stretch>
            <a:fillRect/>
          </a:stretch>
        </p:blipFill>
        <p:spPr>
          <a:xfrm>
            <a:off x="7772400" y="1783080"/>
            <a:ext cx="3840480" cy="2148840"/>
          </a:xfrm>
          <a:prstGeom prst="rect">
            <a:avLst/>
          </a:prstGeom>
        </p:spPr>
      </p:pic>
      <p:sp>
        <p:nvSpPr>
          <p:cNvPr id="6" name="Text 3"/>
          <p:cNvSpPr txBox="1"/>
          <p:nvPr/>
        </p:nvSpPr>
        <p:spPr>
          <a:xfrm>
            <a:off x="594360" y="1783080"/>
            <a:ext cx="160020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Primary</a:t>
            </a:r>
            <a:endParaRPr lang="en-US" sz="1350" dirty="0"/>
          </a:p>
        </p:txBody>
      </p:sp>
      <p:sp>
        <p:nvSpPr>
          <p:cNvPr id="7" name="Text 4"/>
          <p:cNvSpPr txBox="1"/>
          <p:nvPr/>
        </p:nvSpPr>
        <p:spPr>
          <a:xfrm>
            <a:off x="2286000" y="1783080"/>
            <a:ext cx="5440680"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March of even years. Voters choose each party's nominee. A majority is required to win.</a:t>
            </a:r>
            <a:endParaRPr lang="en-US" sz="1250" dirty="0"/>
          </a:p>
        </p:txBody>
      </p:sp>
      <p:sp>
        <p:nvSpPr>
          <p:cNvPr id="8" name="Text 5"/>
          <p:cNvSpPr txBox="1"/>
          <p:nvPr/>
        </p:nvSpPr>
        <p:spPr>
          <a:xfrm>
            <a:off x="594360" y="2587752"/>
            <a:ext cx="160020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Runoff</a:t>
            </a:r>
            <a:endParaRPr lang="en-US" sz="1350" dirty="0"/>
          </a:p>
        </p:txBody>
      </p:sp>
      <p:sp>
        <p:nvSpPr>
          <p:cNvPr id="9" name="Text 6"/>
          <p:cNvSpPr txBox="1"/>
          <p:nvPr/>
        </p:nvSpPr>
        <p:spPr>
          <a:xfrm>
            <a:off x="2286000" y="2587752"/>
            <a:ext cx="5440680"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May, between the top two finishers when nobody clears fifty percent. Turnout drops sharply.</a:t>
            </a:r>
            <a:endParaRPr lang="en-US" sz="1250" dirty="0"/>
          </a:p>
        </p:txBody>
      </p:sp>
      <p:sp>
        <p:nvSpPr>
          <p:cNvPr id="10" name="Text 7"/>
          <p:cNvSpPr txBox="1"/>
          <p:nvPr/>
        </p:nvSpPr>
        <p:spPr>
          <a:xfrm>
            <a:off x="594360" y="3392424"/>
            <a:ext cx="160020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General</a:t>
            </a:r>
            <a:endParaRPr lang="en-US" sz="1350" dirty="0"/>
          </a:p>
        </p:txBody>
      </p:sp>
      <p:sp>
        <p:nvSpPr>
          <p:cNvPr id="11" name="Text 8"/>
          <p:cNvSpPr txBox="1"/>
          <p:nvPr/>
        </p:nvSpPr>
        <p:spPr>
          <a:xfrm>
            <a:off x="2286000" y="3392424"/>
            <a:ext cx="5440680"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November of even years. Fills the office. A plurality wins, so no runoff is needed.</a:t>
            </a:r>
            <a:endParaRPr lang="en-US" sz="1250" dirty="0"/>
          </a:p>
        </p:txBody>
      </p:sp>
      <p:sp>
        <p:nvSpPr>
          <p:cNvPr id="12" name="Text 9"/>
          <p:cNvSpPr txBox="1"/>
          <p:nvPr/>
        </p:nvSpPr>
        <p:spPr>
          <a:xfrm>
            <a:off x="594360" y="4197096"/>
            <a:ext cx="1600200" cy="292608"/>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Special</a:t>
            </a:r>
            <a:endParaRPr lang="en-US" sz="1350" dirty="0"/>
          </a:p>
        </p:txBody>
      </p:sp>
      <p:sp>
        <p:nvSpPr>
          <p:cNvPr id="13" name="Text 10"/>
          <p:cNvSpPr txBox="1"/>
          <p:nvPr/>
        </p:nvSpPr>
        <p:spPr>
          <a:xfrm>
            <a:off x="2286000" y="4197096"/>
            <a:ext cx="5440680"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Any time, to fill a vacancy or decide a measure. Often decided by very few voters.</a:t>
            </a:r>
            <a:endParaRPr lang="en-US" sz="1250" dirty="0"/>
          </a:p>
        </p:txBody>
      </p:sp>
      <p:sp>
        <p:nvSpPr>
          <p:cNvPr id="14" name="Shape 11"/>
          <p:cNvSpPr/>
          <p:nvPr/>
        </p:nvSpPr>
        <p:spPr>
          <a:xfrm>
            <a:off x="594360" y="5120640"/>
            <a:ext cx="11002975" cy="1234440"/>
          </a:xfrm>
          <a:prstGeom prst="roundRect">
            <a:avLst>
              <a:gd name="adj" fmla="val 5185"/>
            </a:avLst>
          </a:prstGeom>
          <a:solidFill>
            <a:srgbClr val="FFFFFF"/>
          </a:solidFill>
          <a:ln w="19050">
            <a:solidFill>
              <a:srgbClr val="B07D2B"/>
            </a:solidFill>
            <a:prstDash val="solid"/>
          </a:ln>
        </p:spPr>
      </p:sp>
      <p:sp>
        <p:nvSpPr>
          <p:cNvPr id="15" name="Text 12"/>
          <p:cNvSpPr txBox="1"/>
          <p:nvPr/>
        </p:nvSpPr>
        <p:spPr>
          <a:xfrm>
            <a:off x="868680" y="52852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Texas elects statewide officials in midterm years</a:t>
            </a:r>
            <a:endParaRPr lang="en-US" sz="1400" dirty="0"/>
          </a:p>
        </p:txBody>
      </p:sp>
      <p:sp>
        <p:nvSpPr>
          <p:cNvPr id="16" name="Text 13"/>
          <p:cNvSpPr txBox="1"/>
          <p:nvPr/>
        </p:nvSpPr>
        <p:spPr>
          <a:xfrm>
            <a:off x="868680" y="5650992"/>
            <a:ext cx="10454335" cy="5212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Governor, lieutenant governor, attorney general, and comptroller are chosen in even years without a presidential race, such as 2022 and 2026. Separating state races from the presidential contest was meant to keep state issues from being swamped by national ones. The effect is that state officials are chosen in the lower turnout election.</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PRIMARY SYSTEMS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gets to vote in a party's primary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9_primary_voters.jpg">    </p:cNvPr>
          <p:cNvPicPr>
            <a:picLocks noChangeAspect="1"/>
          </p:cNvPicPr>
          <p:nvPr/>
        </p:nvPicPr>
        <p:blipFill>
          <a:blip r:embed="rId1"/>
          <a:stretch>
            <a:fillRect/>
          </a:stretch>
        </p:blipFill>
        <p:spPr>
          <a:xfrm>
            <a:off x="7772400" y="1783080"/>
            <a:ext cx="3840480" cy="2011680"/>
          </a:xfrm>
          <a:prstGeom prst="rect">
            <a:avLst/>
          </a:prstGeom>
        </p:spPr>
      </p:pic>
      <p:sp>
        <p:nvSpPr>
          <p:cNvPr id="6" name="Shape 3"/>
          <p:cNvSpPr/>
          <p:nvPr/>
        </p:nvSpPr>
        <p:spPr>
          <a:xfrm>
            <a:off x="594360" y="1783080"/>
            <a:ext cx="6949440" cy="1051560"/>
          </a:xfrm>
          <a:prstGeom prst="roundRect">
            <a:avLst>
              <a:gd name="adj" fmla="val 6087"/>
            </a:avLst>
          </a:prstGeom>
          <a:solidFill>
            <a:srgbClr val="FFFFFF"/>
          </a:solidFill>
          <a:ln w="12700">
            <a:solidFill>
              <a:srgbClr val="E0D7C6"/>
            </a:solidFill>
            <a:prstDash val="solid"/>
          </a:ln>
        </p:spPr>
      </p:sp>
      <p:sp>
        <p:nvSpPr>
          <p:cNvPr id="7" name="Shape 4"/>
          <p:cNvSpPr/>
          <p:nvPr/>
        </p:nvSpPr>
        <p:spPr>
          <a:xfrm>
            <a:off x="594360" y="1783080"/>
            <a:ext cx="128016" cy="1051560"/>
          </a:xfrm>
          <a:prstGeom prst="roundRect">
            <a:avLst>
              <a:gd name="adj" fmla="val 50000"/>
            </a:avLst>
          </a:prstGeom>
          <a:solidFill>
            <a:srgbClr val="00788A"/>
          </a:solidFill>
          <a:ln/>
        </p:spPr>
      </p:sp>
      <p:sp>
        <p:nvSpPr>
          <p:cNvPr id="8" name="Text 5"/>
          <p:cNvSpPr txBox="1"/>
          <p:nvPr/>
        </p:nvSpPr>
        <p:spPr>
          <a:xfrm>
            <a:off x="905256" y="1911096"/>
            <a:ext cx="6400800" cy="292608"/>
          </a:xfrm>
          <a:prstGeom prst="rect">
            <a:avLst/>
          </a:prstGeom>
          <a:noFill/>
          <a:ln/>
        </p:spPr>
        <p:txBody>
          <a:bodyPr wrap="square" lIns="0" tIns="0" rIns="0" bIns="0" rtlCol="0" anchor="t"/>
          <a:lstStyle/>
          <a:p>
            <a:pPr indent="0" marL="0">
              <a:buNone/>
            </a:pPr>
            <a:r>
              <a:rPr lang="en-US" sz="1350" b="1" dirty="0">
                <a:solidFill>
                  <a:srgbClr val="002B5C"/>
                </a:solidFill>
                <a:latin typeface="Calibri" pitchFamily="34" charset="0"/>
                <a:ea typeface="Calibri" pitchFamily="34" charset="-122"/>
                <a:cs typeface="Calibri" pitchFamily="34" charset="-120"/>
              </a:rPr>
              <a:t>Open primary</a:t>
            </a:r>
            <a:endParaRPr lang="en-US" sz="1350" dirty="0"/>
          </a:p>
        </p:txBody>
      </p:sp>
      <p:sp>
        <p:nvSpPr>
          <p:cNvPr id="9" name="Text 6"/>
          <p:cNvSpPr txBox="1"/>
          <p:nvPr/>
        </p:nvSpPr>
        <p:spPr>
          <a:xfrm>
            <a:off x="905256" y="2221992"/>
            <a:ext cx="640080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Any registered voter may vote in one party's primary without registering with that party. Texas uses this system.</a:t>
            </a:r>
            <a:endParaRPr lang="en-US" sz="1250" dirty="0"/>
          </a:p>
        </p:txBody>
      </p:sp>
      <p:sp>
        <p:nvSpPr>
          <p:cNvPr id="10" name="Shape 7"/>
          <p:cNvSpPr/>
          <p:nvPr/>
        </p:nvSpPr>
        <p:spPr>
          <a:xfrm>
            <a:off x="594360" y="2926080"/>
            <a:ext cx="6949440" cy="1051560"/>
          </a:xfrm>
          <a:prstGeom prst="roundRect">
            <a:avLst>
              <a:gd name="adj" fmla="val 6087"/>
            </a:avLst>
          </a:prstGeom>
          <a:solidFill>
            <a:srgbClr val="FFFFFF"/>
          </a:solidFill>
          <a:ln w="12700">
            <a:solidFill>
              <a:srgbClr val="E0D7C6"/>
            </a:solidFill>
            <a:prstDash val="solid"/>
          </a:ln>
        </p:spPr>
      </p:sp>
      <p:sp>
        <p:nvSpPr>
          <p:cNvPr id="11" name="Shape 8"/>
          <p:cNvSpPr/>
          <p:nvPr/>
        </p:nvSpPr>
        <p:spPr>
          <a:xfrm>
            <a:off x="594360" y="2926080"/>
            <a:ext cx="128016" cy="1051560"/>
          </a:xfrm>
          <a:prstGeom prst="roundRect">
            <a:avLst>
              <a:gd name="adj" fmla="val 50000"/>
            </a:avLst>
          </a:prstGeom>
          <a:solidFill>
            <a:srgbClr val="B07D2B"/>
          </a:solidFill>
          <a:ln/>
        </p:spPr>
      </p:sp>
      <p:sp>
        <p:nvSpPr>
          <p:cNvPr id="12" name="Text 9"/>
          <p:cNvSpPr txBox="1"/>
          <p:nvPr/>
        </p:nvSpPr>
        <p:spPr>
          <a:xfrm>
            <a:off x="905256" y="3054096"/>
            <a:ext cx="6400800" cy="292608"/>
          </a:xfrm>
          <a:prstGeom prst="rect">
            <a:avLst/>
          </a:prstGeom>
          <a:noFill/>
          <a:ln/>
        </p:spPr>
        <p:txBody>
          <a:bodyPr wrap="square" lIns="0" tIns="0" rIns="0" bIns="0" rtlCol="0" anchor="t"/>
          <a:lstStyle/>
          <a:p>
            <a:pPr indent="0" marL="0">
              <a:buNone/>
            </a:pPr>
            <a:r>
              <a:rPr lang="en-US" sz="1350" b="1" dirty="0">
                <a:solidFill>
                  <a:srgbClr val="002B5C"/>
                </a:solidFill>
                <a:latin typeface="Calibri" pitchFamily="34" charset="0"/>
                <a:ea typeface="Calibri" pitchFamily="34" charset="-122"/>
                <a:cs typeface="Calibri" pitchFamily="34" charset="-120"/>
              </a:rPr>
              <a:t>Closed primary</a:t>
            </a:r>
            <a:endParaRPr lang="en-US" sz="1350" dirty="0"/>
          </a:p>
        </p:txBody>
      </p:sp>
      <p:sp>
        <p:nvSpPr>
          <p:cNvPr id="13" name="Text 10"/>
          <p:cNvSpPr txBox="1"/>
          <p:nvPr/>
        </p:nvSpPr>
        <p:spPr>
          <a:xfrm>
            <a:off x="905256" y="3364992"/>
            <a:ext cx="640080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Only voters registered with the party may participate. Common in states with party registration.</a:t>
            </a:r>
            <a:endParaRPr lang="en-US" sz="1250" dirty="0"/>
          </a:p>
        </p:txBody>
      </p:sp>
      <p:sp>
        <p:nvSpPr>
          <p:cNvPr id="14" name="Shape 11"/>
          <p:cNvSpPr/>
          <p:nvPr/>
        </p:nvSpPr>
        <p:spPr>
          <a:xfrm>
            <a:off x="594360" y="4069080"/>
            <a:ext cx="6949440" cy="1051560"/>
          </a:xfrm>
          <a:prstGeom prst="roundRect">
            <a:avLst>
              <a:gd name="adj" fmla="val 6087"/>
            </a:avLst>
          </a:prstGeom>
          <a:solidFill>
            <a:srgbClr val="FFFFFF"/>
          </a:solidFill>
          <a:ln w="12700">
            <a:solidFill>
              <a:srgbClr val="E0D7C6"/>
            </a:solidFill>
            <a:prstDash val="solid"/>
          </a:ln>
        </p:spPr>
      </p:sp>
      <p:sp>
        <p:nvSpPr>
          <p:cNvPr id="15" name="Shape 12"/>
          <p:cNvSpPr/>
          <p:nvPr/>
        </p:nvSpPr>
        <p:spPr>
          <a:xfrm>
            <a:off x="594360" y="4069080"/>
            <a:ext cx="128016" cy="1051560"/>
          </a:xfrm>
          <a:prstGeom prst="roundRect">
            <a:avLst>
              <a:gd name="adj" fmla="val 50000"/>
            </a:avLst>
          </a:prstGeom>
          <a:solidFill>
            <a:srgbClr val="98002E"/>
          </a:solidFill>
          <a:ln/>
        </p:spPr>
      </p:sp>
      <p:sp>
        <p:nvSpPr>
          <p:cNvPr id="16" name="Text 13"/>
          <p:cNvSpPr txBox="1"/>
          <p:nvPr/>
        </p:nvSpPr>
        <p:spPr>
          <a:xfrm>
            <a:off x="905256" y="4197096"/>
            <a:ext cx="6400800" cy="292608"/>
          </a:xfrm>
          <a:prstGeom prst="rect">
            <a:avLst/>
          </a:prstGeom>
          <a:noFill/>
          <a:ln/>
        </p:spPr>
        <p:txBody>
          <a:bodyPr wrap="square" lIns="0" tIns="0" rIns="0" bIns="0" rtlCol="0" anchor="t"/>
          <a:lstStyle/>
          <a:p>
            <a:pPr indent="0" marL="0">
              <a:buNone/>
            </a:pPr>
            <a:r>
              <a:rPr lang="en-US" sz="1350" b="1" dirty="0">
                <a:solidFill>
                  <a:srgbClr val="002B5C"/>
                </a:solidFill>
                <a:latin typeface="Calibri" pitchFamily="34" charset="0"/>
                <a:ea typeface="Calibri" pitchFamily="34" charset="-122"/>
                <a:cs typeface="Calibri" pitchFamily="34" charset="-120"/>
              </a:rPr>
              <a:t>Top-two or jungle</a:t>
            </a:r>
            <a:endParaRPr lang="en-US" sz="1350" dirty="0"/>
          </a:p>
        </p:txBody>
      </p:sp>
      <p:sp>
        <p:nvSpPr>
          <p:cNvPr id="17" name="Text 14"/>
          <p:cNvSpPr txBox="1"/>
          <p:nvPr/>
        </p:nvSpPr>
        <p:spPr>
          <a:xfrm>
            <a:off x="905256" y="4507992"/>
            <a:ext cx="6400800" cy="53035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All candidates appear on one ballot regardless of party. The two highest finishers advance, even if they share a party. Used in California and Louisiana.</a:t>
            </a:r>
            <a:endParaRPr lang="en-US" sz="1250" dirty="0"/>
          </a:p>
        </p:txBody>
      </p:sp>
      <p:sp>
        <p:nvSpPr>
          <p:cNvPr id="18" name="Shape 15"/>
          <p:cNvSpPr/>
          <p:nvPr/>
        </p:nvSpPr>
        <p:spPr>
          <a:xfrm>
            <a:off x="594360" y="5257800"/>
            <a:ext cx="11002975" cy="1097280"/>
          </a:xfrm>
          <a:prstGeom prst="roundRect">
            <a:avLst>
              <a:gd name="adj" fmla="val 5833"/>
            </a:avLst>
          </a:prstGeom>
          <a:solidFill>
            <a:srgbClr val="FFFFFF"/>
          </a:solidFill>
          <a:ln w="19050">
            <a:solidFill>
              <a:srgbClr val="B07D2B"/>
            </a:solidFill>
            <a:prstDash val="solid"/>
          </a:ln>
        </p:spPr>
      </p:sp>
      <p:sp>
        <p:nvSpPr>
          <p:cNvPr id="19" name="Text 16"/>
          <p:cNvSpPr txBox="1"/>
          <p:nvPr/>
        </p:nvSpPr>
        <p:spPr>
          <a:xfrm>
            <a:off x="868680" y="54223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Two terms worth knowing</a:t>
            </a:r>
            <a:endParaRPr lang="en-US" sz="1400" dirty="0"/>
          </a:p>
        </p:txBody>
      </p:sp>
      <p:sp>
        <p:nvSpPr>
          <p:cNvPr id="20" name="Text 17"/>
          <p:cNvSpPr txBox="1"/>
          <p:nvPr/>
        </p:nvSpPr>
        <p:spPr>
          <a:xfrm>
            <a:off x="868680" y="5788152"/>
            <a:ext cx="10454335" cy="3840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Crossover voting is participating in the other party's primary because its race is more competitive or more consequential. Raiding is the deliberate attempt to nominate a weaker opponent. Open primaries make both possible, which is the main argument against them.</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BECOMING A CANDIDATE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Getting on the ballot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9_campaign_signs.jpg">    </p:cNvPr>
          <p:cNvPicPr>
            <a:picLocks noChangeAspect="1"/>
          </p:cNvPicPr>
          <p:nvPr/>
        </p:nvPicPr>
        <p:blipFill>
          <a:blip r:embed="rId1"/>
          <a:stretch>
            <a:fillRect/>
          </a:stretch>
        </p:blipFill>
        <p:spPr>
          <a:xfrm>
            <a:off x="7772400" y="1783080"/>
            <a:ext cx="3840480" cy="2103120"/>
          </a:xfrm>
          <a:prstGeom prst="rect">
            <a:avLst/>
          </a:prstGeom>
        </p:spPr>
      </p:pic>
      <p:sp>
        <p:nvSpPr>
          <p:cNvPr id="6" name="Shape 3"/>
          <p:cNvSpPr/>
          <p:nvPr/>
        </p:nvSpPr>
        <p:spPr>
          <a:xfrm>
            <a:off x="594360" y="1837944"/>
            <a:ext cx="384048" cy="384048"/>
          </a:xfrm>
          <a:prstGeom prst="ellipse">
            <a:avLst/>
          </a:prstGeom>
          <a:solidFill>
            <a:srgbClr val="002B5C"/>
          </a:solidFill>
          <a:ln/>
        </p:spPr>
      </p:sp>
      <p:sp>
        <p:nvSpPr>
          <p:cNvPr id="7" name="Text 4"/>
          <p:cNvSpPr txBox="1"/>
          <p:nvPr/>
        </p:nvSpPr>
        <p:spPr>
          <a:xfrm>
            <a:off x="594360" y="183794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5"/>
          <p:cNvSpPr txBox="1"/>
          <p:nvPr/>
        </p:nvSpPr>
        <p:spPr>
          <a:xfrm>
            <a:off x="1143000" y="1783080"/>
            <a:ext cx="2103120" cy="329184"/>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Meet the qualifications</a:t>
            </a:r>
            <a:endParaRPr lang="en-US" sz="1300" dirty="0"/>
          </a:p>
        </p:txBody>
      </p:sp>
      <p:sp>
        <p:nvSpPr>
          <p:cNvPr id="9" name="Text 6"/>
          <p:cNvSpPr txBox="1"/>
          <p:nvPr/>
        </p:nvSpPr>
        <p:spPr>
          <a:xfrm>
            <a:off x="3337560" y="1783080"/>
            <a:ext cx="438912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Age, citizenship, and residency requirements vary by office and are set in the constitution or statute.</a:t>
            </a:r>
            <a:endParaRPr lang="en-US" sz="1200" dirty="0"/>
          </a:p>
        </p:txBody>
      </p:sp>
      <p:sp>
        <p:nvSpPr>
          <p:cNvPr id="10" name="Shape 7"/>
          <p:cNvSpPr/>
          <p:nvPr/>
        </p:nvSpPr>
        <p:spPr>
          <a:xfrm>
            <a:off x="594360" y="2587752"/>
            <a:ext cx="384048" cy="384048"/>
          </a:xfrm>
          <a:prstGeom prst="ellipse">
            <a:avLst/>
          </a:prstGeom>
          <a:solidFill>
            <a:srgbClr val="002B5C"/>
          </a:solidFill>
          <a:ln/>
        </p:spPr>
      </p:sp>
      <p:sp>
        <p:nvSpPr>
          <p:cNvPr id="11" name="Text 8"/>
          <p:cNvSpPr txBox="1"/>
          <p:nvPr/>
        </p:nvSpPr>
        <p:spPr>
          <a:xfrm>
            <a:off x="594360" y="258775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9"/>
          <p:cNvSpPr txBox="1"/>
          <p:nvPr/>
        </p:nvSpPr>
        <p:spPr>
          <a:xfrm>
            <a:off x="1143000" y="2532888"/>
            <a:ext cx="2103120" cy="329184"/>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File and pay</a:t>
            </a:r>
            <a:endParaRPr lang="en-US" sz="1300" dirty="0"/>
          </a:p>
        </p:txBody>
      </p:sp>
      <p:sp>
        <p:nvSpPr>
          <p:cNvPr id="13" name="Text 10"/>
          <p:cNvSpPr txBox="1"/>
          <p:nvPr/>
        </p:nvSpPr>
        <p:spPr>
          <a:xfrm>
            <a:off x="3337560" y="2532888"/>
            <a:ext cx="438912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File an application with the party or the appropriate authority and pay a filing fee, or submit a petition of signatures instead.</a:t>
            </a:r>
            <a:endParaRPr lang="en-US" sz="1200" dirty="0"/>
          </a:p>
        </p:txBody>
      </p:sp>
      <p:sp>
        <p:nvSpPr>
          <p:cNvPr id="14" name="Shape 11"/>
          <p:cNvSpPr/>
          <p:nvPr/>
        </p:nvSpPr>
        <p:spPr>
          <a:xfrm>
            <a:off x="594360" y="3337560"/>
            <a:ext cx="384048" cy="384048"/>
          </a:xfrm>
          <a:prstGeom prst="ellipse">
            <a:avLst/>
          </a:prstGeom>
          <a:solidFill>
            <a:srgbClr val="002B5C"/>
          </a:solidFill>
          <a:ln/>
        </p:spPr>
      </p:sp>
      <p:sp>
        <p:nvSpPr>
          <p:cNvPr id="15" name="Text 12"/>
          <p:cNvSpPr txBox="1"/>
          <p:nvPr/>
        </p:nvSpPr>
        <p:spPr>
          <a:xfrm>
            <a:off x="594360" y="33375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3"/>
          <p:cNvSpPr txBox="1"/>
          <p:nvPr/>
        </p:nvSpPr>
        <p:spPr>
          <a:xfrm>
            <a:off x="1143000" y="3282696"/>
            <a:ext cx="2103120" cy="329184"/>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Win the primary</a:t>
            </a:r>
            <a:endParaRPr lang="en-US" sz="1300" dirty="0"/>
          </a:p>
        </p:txBody>
      </p:sp>
      <p:sp>
        <p:nvSpPr>
          <p:cNvPr id="17" name="Text 14"/>
          <p:cNvSpPr txBox="1"/>
          <p:nvPr/>
        </p:nvSpPr>
        <p:spPr>
          <a:xfrm>
            <a:off x="3337560" y="3282696"/>
            <a:ext cx="438912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majority is required. If nobody clears fifty percent, the top two meet in a May runoff.</a:t>
            </a:r>
            <a:endParaRPr lang="en-US" sz="1200" dirty="0"/>
          </a:p>
        </p:txBody>
      </p:sp>
      <p:sp>
        <p:nvSpPr>
          <p:cNvPr id="18" name="Shape 15"/>
          <p:cNvSpPr/>
          <p:nvPr/>
        </p:nvSpPr>
        <p:spPr>
          <a:xfrm>
            <a:off x="594360" y="4087368"/>
            <a:ext cx="384048" cy="384048"/>
          </a:xfrm>
          <a:prstGeom prst="ellipse">
            <a:avLst/>
          </a:prstGeom>
          <a:solidFill>
            <a:srgbClr val="002B5C"/>
          </a:solidFill>
          <a:ln/>
        </p:spPr>
      </p:sp>
      <p:sp>
        <p:nvSpPr>
          <p:cNvPr id="19" name="Text 16"/>
          <p:cNvSpPr txBox="1"/>
          <p:nvPr/>
        </p:nvSpPr>
        <p:spPr>
          <a:xfrm>
            <a:off x="594360" y="408736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7"/>
          <p:cNvSpPr txBox="1"/>
          <p:nvPr/>
        </p:nvSpPr>
        <p:spPr>
          <a:xfrm>
            <a:off x="1143000" y="4032504"/>
            <a:ext cx="2103120" cy="329184"/>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Build a campaign</a:t>
            </a:r>
            <a:endParaRPr lang="en-US" sz="1300" dirty="0"/>
          </a:p>
        </p:txBody>
      </p:sp>
      <p:sp>
        <p:nvSpPr>
          <p:cNvPr id="21" name="Text 18"/>
          <p:cNvSpPr txBox="1"/>
          <p:nvPr/>
        </p:nvSpPr>
        <p:spPr>
          <a:xfrm>
            <a:off x="3337560" y="4032504"/>
            <a:ext cx="438912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Raise money, hire staff or recruit volunteers, and build name recognition across a very large state.</a:t>
            </a:r>
            <a:endParaRPr lang="en-US" sz="1200" dirty="0"/>
          </a:p>
        </p:txBody>
      </p:sp>
      <p:sp>
        <p:nvSpPr>
          <p:cNvPr id="22" name="Shape 19"/>
          <p:cNvSpPr/>
          <p:nvPr/>
        </p:nvSpPr>
        <p:spPr>
          <a:xfrm>
            <a:off x="594360" y="4837176"/>
            <a:ext cx="384048" cy="384048"/>
          </a:xfrm>
          <a:prstGeom prst="ellipse">
            <a:avLst/>
          </a:prstGeom>
          <a:solidFill>
            <a:srgbClr val="002B5C"/>
          </a:solidFill>
          <a:ln/>
        </p:spPr>
      </p:sp>
      <p:sp>
        <p:nvSpPr>
          <p:cNvPr id="23" name="Text 20"/>
          <p:cNvSpPr txBox="1"/>
          <p:nvPr/>
        </p:nvSpPr>
        <p:spPr>
          <a:xfrm>
            <a:off x="594360" y="483717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4" name="Text 21"/>
          <p:cNvSpPr txBox="1"/>
          <p:nvPr/>
        </p:nvSpPr>
        <p:spPr>
          <a:xfrm>
            <a:off x="1143000" y="4782312"/>
            <a:ext cx="2103120" cy="329184"/>
          </a:xfrm>
          <a:prstGeom prst="rect">
            <a:avLst/>
          </a:prstGeom>
          <a:noFill/>
          <a:ln/>
        </p:spPr>
        <p:txBody>
          <a:bodyPr wrap="square" lIns="0" tIns="0" rIns="0" bIns="0" rtlCol="0" anchor="t"/>
          <a:lstStyle/>
          <a:p>
            <a:pPr indent="0" marL="0">
              <a:lnSpc>
                <a:spcPts val="1600"/>
              </a:lnSpc>
              <a:buNone/>
            </a:pPr>
            <a:r>
              <a:rPr lang="en-US" sz="1300" b="1" dirty="0">
                <a:solidFill>
                  <a:srgbClr val="002B5C"/>
                </a:solidFill>
                <a:latin typeface="Calibri" pitchFamily="34" charset="0"/>
                <a:ea typeface="Calibri" pitchFamily="34" charset="-122"/>
                <a:cs typeface="Calibri" pitchFamily="34" charset="-120"/>
              </a:rPr>
              <a:t>Win the general</a:t>
            </a:r>
            <a:endParaRPr lang="en-US" sz="1300" dirty="0"/>
          </a:p>
        </p:txBody>
      </p:sp>
      <p:sp>
        <p:nvSpPr>
          <p:cNvPr id="25" name="Text 22"/>
          <p:cNvSpPr txBox="1"/>
          <p:nvPr/>
        </p:nvSpPr>
        <p:spPr>
          <a:xfrm>
            <a:off x="3337560" y="4782312"/>
            <a:ext cx="438912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plurality wins in November. No runoff follows.</a:t>
            </a:r>
            <a:endParaRPr lang="en-US" sz="1200" dirty="0"/>
          </a:p>
        </p:txBody>
      </p:sp>
      <p:sp>
        <p:nvSpPr>
          <p:cNvPr id="26" name="Shape 23"/>
          <p:cNvSpPr/>
          <p:nvPr/>
        </p:nvSpPr>
        <p:spPr>
          <a:xfrm>
            <a:off x="594360" y="5650992"/>
            <a:ext cx="11002975" cy="777240"/>
          </a:xfrm>
          <a:prstGeom prst="roundRect">
            <a:avLst>
              <a:gd name="adj" fmla="val 8235"/>
            </a:avLst>
          </a:prstGeom>
          <a:solidFill>
            <a:srgbClr val="FFFFFF"/>
          </a:solidFill>
          <a:ln w="19050">
            <a:solidFill>
              <a:srgbClr val="B07D2B"/>
            </a:solidFill>
            <a:prstDash val="solid"/>
          </a:ln>
        </p:spPr>
      </p:sp>
      <p:sp>
        <p:nvSpPr>
          <p:cNvPr id="27" name="Text 24"/>
          <p:cNvSpPr txBox="1"/>
          <p:nvPr/>
        </p:nvSpPr>
        <p:spPr>
          <a:xfrm>
            <a:off x="868680" y="581558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Filing fees are lower than students expect</a:t>
            </a:r>
            <a:endParaRPr lang="en-US" sz="1400" dirty="0"/>
          </a:p>
        </p:txBody>
      </p:sp>
      <p:sp>
        <p:nvSpPr>
          <p:cNvPr id="28" name="Text 25"/>
          <p:cNvSpPr txBox="1"/>
          <p:nvPr/>
        </p:nvSpPr>
        <p:spPr>
          <a:xfrm>
            <a:off x="868680" y="618134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Local offices often cost a modest fee, or nothing if a candidate gathers signatures instead. The barrier to running for a school board or city council seat is usually time and visibility rather than money. Many Texas local races draw no opponent at all.</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Nominations and access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In much of Texas, one party's primary effectively decides the general election. Should voters from the other party be able to participate in it, and what does your answer say about what a primary is for?</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elects its governor in non-presidential years, deliberately, to separate state issues from national tides. Given that this also means lower turnout, was the trade worth it?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Filing fees for local office are modest, yet many Texas local races draw a single candidate. If money is not the barrier, what is?</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CAMPAIGN STRATEGY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Reaching thirty-one million people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9_tv_debate.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6949440" cy="64008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Texas is the hardest state in the country to campaign in. It spans twenty media markets, two time zones' worth of driving, and an electorate larger than most countries.</a:t>
            </a:r>
            <a:endParaRPr lang="en-US" sz="1350" dirty="0"/>
          </a:p>
        </p:txBody>
      </p:sp>
      <p:sp>
        <p:nvSpPr>
          <p:cNvPr id="7" name="Text 4"/>
          <p:cNvSpPr txBox="1"/>
          <p:nvPr/>
        </p:nvSpPr>
        <p:spPr>
          <a:xfrm>
            <a:off x="594360" y="251460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Name recognition</a:t>
            </a:r>
            <a:endParaRPr lang="en-US" sz="1250" dirty="0"/>
          </a:p>
        </p:txBody>
      </p:sp>
      <p:sp>
        <p:nvSpPr>
          <p:cNvPr id="8" name="Text 5"/>
          <p:cNvSpPr txBox="1"/>
          <p:nvPr/>
        </p:nvSpPr>
        <p:spPr>
          <a:xfrm>
            <a:off x="2971800" y="2514600"/>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first and hardest task. A candidate nobody has heard of cannot win, regardless of qualifications.</a:t>
            </a:r>
            <a:endParaRPr lang="en-US" sz="1200" dirty="0"/>
          </a:p>
        </p:txBody>
      </p:sp>
      <p:sp>
        <p:nvSpPr>
          <p:cNvPr id="9" name="Text 6"/>
          <p:cNvSpPr txBox="1"/>
          <p:nvPr/>
        </p:nvSpPr>
        <p:spPr>
          <a:xfrm>
            <a:off x="594360" y="324612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Targeting</a:t>
            </a:r>
            <a:endParaRPr lang="en-US" sz="1250" dirty="0"/>
          </a:p>
        </p:txBody>
      </p:sp>
      <p:sp>
        <p:nvSpPr>
          <p:cNvPr id="10" name="Text 7"/>
          <p:cNvSpPr txBox="1"/>
          <p:nvPr/>
        </p:nvSpPr>
        <p:spPr>
          <a:xfrm>
            <a:off x="2971800" y="3246120"/>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Campaigns use voter files and data to identify likely supporters and persuadable voters, then spend accordingly.</a:t>
            </a:r>
            <a:endParaRPr lang="en-US" sz="1200" dirty="0"/>
          </a:p>
        </p:txBody>
      </p:sp>
      <p:sp>
        <p:nvSpPr>
          <p:cNvPr id="11" name="Text 8"/>
          <p:cNvSpPr txBox="1"/>
          <p:nvPr/>
        </p:nvSpPr>
        <p:spPr>
          <a:xfrm>
            <a:off x="594360" y="397764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Mobilization versus persuasion</a:t>
            </a:r>
            <a:endParaRPr lang="en-US" sz="1250" dirty="0"/>
          </a:p>
        </p:txBody>
      </p:sp>
      <p:sp>
        <p:nvSpPr>
          <p:cNvPr id="12" name="Text 9"/>
          <p:cNvSpPr txBox="1"/>
          <p:nvPr/>
        </p:nvSpPr>
        <p:spPr>
          <a:xfrm>
            <a:off x="2971800" y="3977640"/>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Turning out existing supporters is cheaper than changing minds. Most modern campaigns spend more on the former.</a:t>
            </a:r>
            <a:endParaRPr lang="en-US" sz="1200" dirty="0"/>
          </a:p>
        </p:txBody>
      </p:sp>
      <p:sp>
        <p:nvSpPr>
          <p:cNvPr id="13" name="Text 10"/>
          <p:cNvSpPr txBox="1"/>
          <p:nvPr/>
        </p:nvSpPr>
        <p:spPr>
          <a:xfrm>
            <a:off x="594360" y="470916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Message discipline</a:t>
            </a:r>
            <a:endParaRPr lang="en-US" sz="1250" dirty="0"/>
          </a:p>
        </p:txBody>
      </p:sp>
      <p:sp>
        <p:nvSpPr>
          <p:cNvPr id="14" name="Text 11"/>
          <p:cNvSpPr txBox="1"/>
          <p:nvPr/>
        </p:nvSpPr>
        <p:spPr>
          <a:xfrm>
            <a:off x="2971800" y="4709160"/>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Saying the same thing repeatedly, because most voters encounter a campaign only briefly and incidentally.</a:t>
            </a:r>
            <a:endParaRPr lang="en-US" sz="1200" dirty="0"/>
          </a:p>
        </p:txBody>
      </p:sp>
      <p:sp>
        <p:nvSpPr>
          <p:cNvPr id="15" name="Shape 12"/>
          <p:cNvSpPr/>
          <p:nvPr/>
        </p:nvSpPr>
        <p:spPr>
          <a:xfrm>
            <a:off x="594360" y="5577840"/>
            <a:ext cx="11002975" cy="914400"/>
          </a:xfrm>
          <a:prstGeom prst="roundRect">
            <a:avLst>
              <a:gd name="adj" fmla="val 7000"/>
            </a:avLst>
          </a:prstGeom>
          <a:solidFill>
            <a:srgbClr val="FFFFFF"/>
          </a:solidFill>
          <a:ln w="19050">
            <a:solidFill>
              <a:srgbClr val="B07D2B"/>
            </a:solidFill>
            <a:prstDash val="solid"/>
          </a:ln>
        </p:spPr>
      </p:sp>
      <p:sp>
        <p:nvSpPr>
          <p:cNvPr id="16" name="Text 13"/>
          <p:cNvSpPr txBox="1"/>
          <p:nvPr/>
        </p:nvSpPr>
        <p:spPr>
          <a:xfrm>
            <a:off x="868680" y="57424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1960 lesson that still holds</a:t>
            </a:r>
            <a:endParaRPr lang="en-US" sz="1400" dirty="0"/>
          </a:p>
        </p:txBody>
      </p:sp>
      <p:sp>
        <p:nvSpPr>
          <p:cNvPr id="17" name="Text 14"/>
          <p:cNvSpPr txBox="1"/>
          <p:nvPr/>
        </p:nvSpPr>
        <p:spPr>
          <a:xfrm>
            <a:off x="868680" y="610819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In the first televised presidential debate, viewers who watched thought Kennedy won while radio listeners were far more evenly split. Presentation can matter as much as argument, and every campaign since has been built on that assumption.</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CAMPAIGN TECHNIQUES AND MEDIA</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From handbills to microtargeting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sp>
        <p:nvSpPr>
          <p:cNvPr id="5" name="Shape 3"/>
          <p:cNvSpPr/>
          <p:nvPr/>
        </p:nvSpPr>
        <p:spPr>
          <a:xfrm>
            <a:off x="594360" y="1783080"/>
            <a:ext cx="2545004" cy="2286000"/>
          </a:xfrm>
          <a:prstGeom prst="roundRect">
            <a:avLst>
              <a:gd name="adj" fmla="val 2800"/>
            </a:avLst>
          </a:prstGeom>
          <a:solidFill>
            <a:srgbClr val="FFFFFF"/>
          </a:solidFill>
          <a:ln w="12700">
            <a:solidFill>
              <a:srgbClr val="E0D7C6"/>
            </a:solidFill>
            <a:prstDash val="solid"/>
          </a:ln>
        </p:spPr>
      </p:sp>
      <p:sp>
        <p:nvSpPr>
          <p:cNvPr id="6" name="Text 4"/>
          <p:cNvSpPr txBox="1"/>
          <p:nvPr/>
        </p:nvSpPr>
        <p:spPr>
          <a:xfrm>
            <a:off x="813816"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1828</a:t>
            </a:r>
            <a:endParaRPr lang="en-US" sz="2200" dirty="0"/>
          </a:p>
        </p:txBody>
      </p:sp>
      <p:sp>
        <p:nvSpPr>
          <p:cNvPr id="7" name="Text 5"/>
          <p:cNvSpPr txBox="1"/>
          <p:nvPr/>
        </p:nvSpPr>
        <p:spPr>
          <a:xfrm>
            <a:off x="813816"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Print</a:t>
            </a:r>
            <a:endParaRPr lang="en-US" sz="1350" dirty="0"/>
          </a:p>
        </p:txBody>
      </p:sp>
      <p:sp>
        <p:nvSpPr>
          <p:cNvPr id="8" name="Text 6"/>
          <p:cNvSpPr txBox="1"/>
          <p:nvPr/>
        </p:nvSpPr>
        <p:spPr>
          <a:xfrm>
            <a:off x="813816" y="2880360"/>
            <a:ext cx="2106092" cy="105156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Coffin Handbill attacked Andrew Jackson's record. Negative campaigning is as old as campaigning.</a:t>
            </a:r>
            <a:endParaRPr lang="en-US" sz="1200" dirty="0"/>
          </a:p>
        </p:txBody>
      </p:sp>
      <p:sp>
        <p:nvSpPr>
          <p:cNvPr id="9" name="Shape 7"/>
          <p:cNvSpPr/>
          <p:nvPr/>
        </p:nvSpPr>
        <p:spPr>
          <a:xfrm>
            <a:off x="3413684" y="1783080"/>
            <a:ext cx="2545004" cy="2286000"/>
          </a:xfrm>
          <a:prstGeom prst="roundRect">
            <a:avLst>
              <a:gd name="adj" fmla="val 2800"/>
            </a:avLst>
          </a:prstGeom>
          <a:solidFill>
            <a:srgbClr val="FFFFFF"/>
          </a:solidFill>
          <a:ln w="12700">
            <a:solidFill>
              <a:srgbClr val="E0D7C6"/>
            </a:solidFill>
            <a:prstDash val="solid"/>
          </a:ln>
        </p:spPr>
      </p:sp>
      <p:sp>
        <p:nvSpPr>
          <p:cNvPr id="10" name="Text 8"/>
          <p:cNvSpPr txBox="1"/>
          <p:nvPr/>
        </p:nvSpPr>
        <p:spPr>
          <a:xfrm>
            <a:off x="3633140"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1930s</a:t>
            </a:r>
            <a:endParaRPr lang="en-US" sz="2200" dirty="0"/>
          </a:p>
        </p:txBody>
      </p:sp>
      <p:sp>
        <p:nvSpPr>
          <p:cNvPr id="11" name="Text 9"/>
          <p:cNvSpPr txBox="1"/>
          <p:nvPr/>
        </p:nvSpPr>
        <p:spPr>
          <a:xfrm>
            <a:off x="3633140"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Radio</a:t>
            </a:r>
            <a:endParaRPr lang="en-US" sz="1350" dirty="0"/>
          </a:p>
        </p:txBody>
      </p:sp>
      <p:sp>
        <p:nvSpPr>
          <p:cNvPr id="12" name="Text 10"/>
          <p:cNvSpPr txBox="1"/>
          <p:nvPr/>
        </p:nvSpPr>
        <p:spPr>
          <a:xfrm>
            <a:off x="3633140" y="2880360"/>
            <a:ext cx="2106092" cy="105156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Candidates speak directly into homes for the first time, without a newspaper in between.</a:t>
            </a:r>
            <a:endParaRPr lang="en-US" sz="1200" dirty="0"/>
          </a:p>
        </p:txBody>
      </p:sp>
      <p:sp>
        <p:nvSpPr>
          <p:cNvPr id="13" name="Shape 11"/>
          <p:cNvSpPr/>
          <p:nvPr/>
        </p:nvSpPr>
        <p:spPr>
          <a:xfrm>
            <a:off x="6233008" y="1783080"/>
            <a:ext cx="2545004" cy="2286000"/>
          </a:xfrm>
          <a:prstGeom prst="roundRect">
            <a:avLst>
              <a:gd name="adj" fmla="val 2800"/>
            </a:avLst>
          </a:prstGeom>
          <a:solidFill>
            <a:srgbClr val="FFFFFF"/>
          </a:solidFill>
          <a:ln w="12700">
            <a:solidFill>
              <a:srgbClr val="E0D7C6"/>
            </a:solidFill>
            <a:prstDash val="solid"/>
          </a:ln>
        </p:spPr>
      </p:sp>
      <p:sp>
        <p:nvSpPr>
          <p:cNvPr id="14" name="Text 12"/>
          <p:cNvSpPr txBox="1"/>
          <p:nvPr/>
        </p:nvSpPr>
        <p:spPr>
          <a:xfrm>
            <a:off x="6452464"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1960</a:t>
            </a:r>
            <a:endParaRPr lang="en-US" sz="2200" dirty="0"/>
          </a:p>
        </p:txBody>
      </p:sp>
      <p:sp>
        <p:nvSpPr>
          <p:cNvPr id="15" name="Text 13"/>
          <p:cNvSpPr txBox="1"/>
          <p:nvPr/>
        </p:nvSpPr>
        <p:spPr>
          <a:xfrm>
            <a:off x="6452464"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Television</a:t>
            </a:r>
            <a:endParaRPr lang="en-US" sz="1350" dirty="0"/>
          </a:p>
        </p:txBody>
      </p:sp>
      <p:sp>
        <p:nvSpPr>
          <p:cNvPr id="16" name="Text 14"/>
          <p:cNvSpPr txBox="1"/>
          <p:nvPr/>
        </p:nvSpPr>
        <p:spPr>
          <a:xfrm>
            <a:off x="6452464" y="2880360"/>
            <a:ext cx="2106092" cy="105156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Image becomes inseparable from message. Ad buys become the dominant campaign expense.</a:t>
            </a:r>
            <a:endParaRPr lang="en-US" sz="1200" dirty="0"/>
          </a:p>
        </p:txBody>
      </p:sp>
      <p:sp>
        <p:nvSpPr>
          <p:cNvPr id="17" name="Shape 15"/>
          <p:cNvSpPr/>
          <p:nvPr/>
        </p:nvSpPr>
        <p:spPr>
          <a:xfrm>
            <a:off x="9052331" y="1783080"/>
            <a:ext cx="2545004" cy="2286000"/>
          </a:xfrm>
          <a:prstGeom prst="roundRect">
            <a:avLst>
              <a:gd name="adj" fmla="val 2800"/>
            </a:avLst>
          </a:prstGeom>
          <a:solidFill>
            <a:srgbClr val="002B5C"/>
          </a:solidFill>
          <a:ln w="12700">
            <a:solidFill>
              <a:srgbClr val="002B5C"/>
            </a:solidFill>
            <a:prstDash val="solid"/>
          </a:ln>
        </p:spPr>
      </p:sp>
      <p:sp>
        <p:nvSpPr>
          <p:cNvPr id="18" name="Text 16"/>
          <p:cNvSpPr txBox="1"/>
          <p:nvPr/>
        </p:nvSpPr>
        <p:spPr>
          <a:xfrm>
            <a:off x="9271787"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Now</a:t>
            </a:r>
            <a:endParaRPr lang="en-US" sz="2200" dirty="0"/>
          </a:p>
        </p:txBody>
      </p:sp>
      <p:sp>
        <p:nvSpPr>
          <p:cNvPr id="19" name="Text 17"/>
          <p:cNvSpPr txBox="1"/>
          <p:nvPr/>
        </p:nvSpPr>
        <p:spPr>
          <a:xfrm>
            <a:off x="9271787"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Digital</a:t>
            </a:r>
            <a:endParaRPr lang="en-US" sz="1350" dirty="0"/>
          </a:p>
        </p:txBody>
      </p:sp>
      <p:sp>
        <p:nvSpPr>
          <p:cNvPr id="20" name="Text 18"/>
          <p:cNvSpPr txBox="1"/>
          <p:nvPr/>
        </p:nvSpPr>
        <p:spPr>
          <a:xfrm>
            <a:off x="9271787" y="2880360"/>
            <a:ext cx="2106092" cy="105156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Social media, data targeting, and small dollar online fundraising reach voters individually and cheaply.</a:t>
            </a:r>
            <a:endParaRPr lang="en-US" sz="1200" dirty="0"/>
          </a:p>
        </p:txBody>
      </p:sp>
      <p:sp>
        <p:nvSpPr>
          <p:cNvPr id="21" name="Text 19"/>
          <p:cNvSpPr txBox="1"/>
          <p:nvPr/>
        </p:nvSpPr>
        <p:spPr>
          <a:xfrm>
            <a:off x="594360" y="4251960"/>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Negative advertising</a:t>
            </a:r>
            <a:endParaRPr lang="en-US" sz="1250" dirty="0"/>
          </a:p>
        </p:txBody>
      </p:sp>
      <p:sp>
        <p:nvSpPr>
          <p:cNvPr id="22" name="Text 20"/>
          <p:cNvSpPr txBox="1"/>
          <p:nvPr/>
        </p:nvSpPr>
        <p:spPr>
          <a:xfrm>
            <a:off x="3063240" y="4251960"/>
            <a:ext cx="8534095" cy="62179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Effective at suppressing an opponent's support, and consistently unpopular with voters who say they dislike it.</a:t>
            </a:r>
            <a:endParaRPr lang="en-US" sz="1200" dirty="0"/>
          </a:p>
        </p:txBody>
      </p:sp>
      <p:sp>
        <p:nvSpPr>
          <p:cNvPr id="23" name="Text 21"/>
          <p:cNvSpPr txBox="1"/>
          <p:nvPr/>
        </p:nvSpPr>
        <p:spPr>
          <a:xfrm>
            <a:off x="594360" y="4928616"/>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Microtargeting</a:t>
            </a:r>
            <a:endParaRPr lang="en-US" sz="1250" dirty="0"/>
          </a:p>
        </p:txBody>
      </p:sp>
      <p:sp>
        <p:nvSpPr>
          <p:cNvPr id="24" name="Text 22"/>
          <p:cNvSpPr txBox="1"/>
          <p:nvPr/>
        </p:nvSpPr>
        <p:spPr>
          <a:xfrm>
            <a:off x="3063240" y="4928616"/>
            <a:ext cx="8534095" cy="62179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Different messages to different voters, which raises the question of whether a campaign has one public position or many.</a:t>
            </a:r>
            <a:endParaRPr lang="en-US" sz="1200" dirty="0"/>
          </a:p>
        </p:txBody>
      </p:sp>
      <p:sp>
        <p:nvSpPr>
          <p:cNvPr id="25" name="Text 23"/>
          <p:cNvSpPr txBox="1"/>
          <p:nvPr/>
        </p:nvSpPr>
        <p:spPr>
          <a:xfrm>
            <a:off x="594360" y="5605272"/>
            <a:ext cx="23774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Small dollar fundraising</a:t>
            </a:r>
            <a:endParaRPr lang="en-US" sz="1250" dirty="0"/>
          </a:p>
        </p:txBody>
      </p:sp>
      <p:sp>
        <p:nvSpPr>
          <p:cNvPr id="26" name="Text 24"/>
          <p:cNvSpPr txBox="1"/>
          <p:nvPr/>
        </p:nvSpPr>
        <p:spPr>
          <a:xfrm>
            <a:off x="3063240" y="5605272"/>
            <a:ext cx="8534095" cy="62179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Online giving lowered the barrier for challengers and increased the incentive for confrontational messaging that drives donations.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ELECTORAL COLLEGE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Forty electoral votes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9_electoral_map.jpg">    </p:cNvPr>
          <p:cNvPicPr>
            <a:picLocks noChangeAspect="1"/>
          </p:cNvPicPr>
          <p:nvPr/>
        </p:nvPicPr>
        <p:blipFill>
          <a:blip r:embed="rId1"/>
          <a:stretch>
            <a:fillRect/>
          </a:stretch>
        </p:blipFill>
        <p:spPr>
          <a:xfrm>
            <a:off x="7680960" y="1783080"/>
            <a:ext cx="3931920" cy="2148840"/>
          </a:xfrm>
          <a:prstGeom prst="rect">
            <a:avLst/>
          </a:prstGeom>
        </p:spPr>
      </p:pic>
      <p:sp>
        <p:nvSpPr>
          <p:cNvPr id="6" name="Text 3"/>
          <p:cNvSpPr txBox="1"/>
          <p:nvPr/>
        </p:nvSpPr>
        <p:spPr>
          <a:xfrm>
            <a:off x="594360" y="1783080"/>
            <a:ext cx="6858000" cy="91440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Presidents are chosen by electors, not by the national popular vote. Each state receives electors equal to its total congressional delegation. After the 2020 census Texas gained two seats, giving it 38 representatives, 2 senators, and 40 electoral votes.</a:t>
            </a:r>
            <a:endParaRPr lang="en-US" sz="1350" dirty="0"/>
          </a:p>
        </p:txBody>
      </p:sp>
      <p:sp>
        <p:nvSpPr>
          <p:cNvPr id="7" name="Shape 4"/>
          <p:cNvSpPr/>
          <p:nvPr/>
        </p:nvSpPr>
        <p:spPr>
          <a:xfrm>
            <a:off x="594360" y="2834640"/>
            <a:ext cx="6858000" cy="1005840"/>
          </a:xfrm>
          <a:prstGeom prst="roundRect">
            <a:avLst>
              <a:gd name="adj" fmla="val 6364"/>
            </a:avLst>
          </a:prstGeom>
          <a:solidFill>
            <a:srgbClr val="002B5C"/>
          </a:solidFill>
          <a:ln/>
        </p:spPr>
      </p:sp>
      <p:sp>
        <p:nvSpPr>
          <p:cNvPr id="8" name="Text 5"/>
          <p:cNvSpPr txBox="1"/>
          <p:nvPr/>
        </p:nvSpPr>
        <p:spPr>
          <a:xfrm>
            <a:off x="822960" y="2944368"/>
            <a:ext cx="2011680" cy="78638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40</a:t>
            </a:r>
            <a:endParaRPr lang="en-US" sz="4600" dirty="0"/>
          </a:p>
        </p:txBody>
      </p:sp>
      <p:sp>
        <p:nvSpPr>
          <p:cNvPr id="9" name="Text 6"/>
          <p:cNvSpPr txBox="1"/>
          <p:nvPr/>
        </p:nvSpPr>
        <p:spPr>
          <a:xfrm>
            <a:off x="2971800" y="2944368"/>
            <a:ext cx="4251960" cy="78638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electoral votes, second only to California. Texas is one of the largest prizes in any presidential election.</a:t>
            </a:r>
            <a:endParaRPr lang="en-US" sz="1300" dirty="0"/>
          </a:p>
        </p:txBody>
      </p:sp>
      <p:sp>
        <p:nvSpPr>
          <p:cNvPr id="10" name="Text 7"/>
          <p:cNvSpPr txBox="1"/>
          <p:nvPr/>
        </p:nvSpPr>
        <p:spPr>
          <a:xfrm>
            <a:off x="594360" y="402336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Winner take all</a:t>
            </a:r>
            <a:endParaRPr lang="en-US" sz="1250" dirty="0"/>
          </a:p>
        </p:txBody>
      </p:sp>
      <p:sp>
        <p:nvSpPr>
          <p:cNvPr id="11" name="Text 8"/>
          <p:cNvSpPr txBox="1"/>
          <p:nvPr/>
        </p:nvSpPr>
        <p:spPr>
          <a:xfrm>
            <a:off x="2971800" y="4023360"/>
            <a:ext cx="86255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awards all forty electoral votes to the statewide winner, as do most states.</a:t>
            </a:r>
            <a:endParaRPr lang="en-US" sz="1200" dirty="0"/>
          </a:p>
        </p:txBody>
      </p:sp>
      <p:sp>
        <p:nvSpPr>
          <p:cNvPr id="12" name="Text 9"/>
          <p:cNvSpPr txBox="1"/>
          <p:nvPr/>
        </p:nvSpPr>
        <p:spPr>
          <a:xfrm>
            <a:off x="594360" y="4736592"/>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Faithless electors</a:t>
            </a:r>
            <a:endParaRPr lang="en-US" sz="1250" dirty="0"/>
          </a:p>
        </p:txBody>
      </p:sp>
      <p:sp>
        <p:nvSpPr>
          <p:cNvPr id="13" name="Text 10"/>
          <p:cNvSpPr txBox="1"/>
          <p:nvPr/>
        </p:nvSpPr>
        <p:spPr>
          <a:xfrm>
            <a:off x="2971800" y="4736592"/>
            <a:ext cx="86255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An elector who votes differently from the state's popular winner. Seven did so nationally in 2016, including two from Texas.</a:t>
            </a:r>
            <a:endParaRPr lang="en-US" sz="1200" dirty="0"/>
          </a:p>
        </p:txBody>
      </p:sp>
      <p:sp>
        <p:nvSpPr>
          <p:cNvPr id="14" name="Text 11"/>
          <p:cNvSpPr txBox="1"/>
          <p:nvPr/>
        </p:nvSpPr>
        <p:spPr>
          <a:xfrm>
            <a:off x="594360" y="5449824"/>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Texas paradox</a:t>
            </a:r>
            <a:endParaRPr lang="en-US" sz="1250" dirty="0"/>
          </a:p>
        </p:txBody>
      </p:sp>
      <p:sp>
        <p:nvSpPr>
          <p:cNvPr id="15" name="Text 12"/>
          <p:cNvSpPr txBox="1"/>
          <p:nvPr/>
        </p:nvSpPr>
        <p:spPr>
          <a:xfrm>
            <a:off x="2971800" y="5449824"/>
            <a:ext cx="8625535"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holds enormous electoral weight and receives comparatively little campaign attention, because the statewide outcome has been predictable.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CAMPAIGN FINANCE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century of trying to limit money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9_campaign_fundraiser.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105156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1907</a:t>
            </a:r>
            <a:endParaRPr lang="en-US" sz="1400" dirty="0"/>
          </a:p>
        </p:txBody>
      </p:sp>
      <p:sp>
        <p:nvSpPr>
          <p:cNvPr id="7" name="Text 4"/>
          <p:cNvSpPr txBox="1"/>
          <p:nvPr/>
        </p:nvSpPr>
        <p:spPr>
          <a:xfrm>
            <a:off x="1737360" y="1783080"/>
            <a:ext cx="178308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Tillman Act</a:t>
            </a:r>
            <a:endParaRPr lang="en-US" sz="1250" dirty="0"/>
          </a:p>
        </p:txBody>
      </p:sp>
      <p:sp>
        <p:nvSpPr>
          <p:cNvPr id="8" name="Text 5"/>
          <p:cNvSpPr txBox="1"/>
          <p:nvPr/>
        </p:nvSpPr>
        <p:spPr>
          <a:xfrm>
            <a:off x="3611880" y="1783080"/>
            <a:ext cx="4114800" cy="68580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Bars corporations from contributing directly to federal candidates.</a:t>
            </a:r>
            <a:endParaRPr lang="en-US" sz="1150" dirty="0"/>
          </a:p>
        </p:txBody>
      </p:sp>
      <p:sp>
        <p:nvSpPr>
          <p:cNvPr id="9" name="Text 6"/>
          <p:cNvSpPr txBox="1"/>
          <p:nvPr/>
        </p:nvSpPr>
        <p:spPr>
          <a:xfrm>
            <a:off x="594360" y="2505456"/>
            <a:ext cx="105156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1971 and 1974</a:t>
            </a:r>
            <a:endParaRPr lang="en-US" sz="1400" dirty="0"/>
          </a:p>
        </p:txBody>
      </p:sp>
      <p:sp>
        <p:nvSpPr>
          <p:cNvPr id="10" name="Text 7"/>
          <p:cNvSpPr txBox="1"/>
          <p:nvPr/>
        </p:nvSpPr>
        <p:spPr>
          <a:xfrm>
            <a:off x="1737360" y="2505456"/>
            <a:ext cx="178308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FECA</a:t>
            </a:r>
            <a:endParaRPr lang="en-US" sz="1250" dirty="0"/>
          </a:p>
        </p:txBody>
      </p:sp>
      <p:sp>
        <p:nvSpPr>
          <p:cNvPr id="11" name="Text 8"/>
          <p:cNvSpPr txBox="1"/>
          <p:nvPr/>
        </p:nvSpPr>
        <p:spPr>
          <a:xfrm>
            <a:off x="3611880" y="2505456"/>
            <a:ext cx="4114800" cy="68580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Requires disclosure of contributions and spending, sets limits, and creates the Federal Election Commission.</a:t>
            </a:r>
            <a:endParaRPr lang="en-US" sz="1150" dirty="0"/>
          </a:p>
        </p:txBody>
      </p:sp>
      <p:sp>
        <p:nvSpPr>
          <p:cNvPr id="12" name="Text 9"/>
          <p:cNvSpPr txBox="1"/>
          <p:nvPr/>
        </p:nvSpPr>
        <p:spPr>
          <a:xfrm>
            <a:off x="594360" y="3227832"/>
            <a:ext cx="105156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1976</a:t>
            </a:r>
            <a:endParaRPr lang="en-US" sz="1400" dirty="0"/>
          </a:p>
        </p:txBody>
      </p:sp>
      <p:sp>
        <p:nvSpPr>
          <p:cNvPr id="13" name="Text 10"/>
          <p:cNvSpPr txBox="1"/>
          <p:nvPr/>
        </p:nvSpPr>
        <p:spPr>
          <a:xfrm>
            <a:off x="1737360" y="3227832"/>
            <a:ext cx="178308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Buckley v. Valeo</a:t>
            </a:r>
            <a:endParaRPr lang="en-US" sz="1250" dirty="0"/>
          </a:p>
        </p:txBody>
      </p:sp>
      <p:sp>
        <p:nvSpPr>
          <p:cNvPr id="14" name="Text 11"/>
          <p:cNvSpPr txBox="1"/>
          <p:nvPr/>
        </p:nvSpPr>
        <p:spPr>
          <a:xfrm>
            <a:off x="3611880" y="3227832"/>
            <a:ext cx="4114800" cy="68580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Spending money on political speech is protected expression, so limits on a candidate's own spending fall while contribution limits stand.</a:t>
            </a:r>
            <a:endParaRPr lang="en-US" sz="1150" dirty="0"/>
          </a:p>
        </p:txBody>
      </p:sp>
      <p:sp>
        <p:nvSpPr>
          <p:cNvPr id="15" name="Text 12"/>
          <p:cNvSpPr txBox="1"/>
          <p:nvPr/>
        </p:nvSpPr>
        <p:spPr>
          <a:xfrm>
            <a:off x="594360" y="3950208"/>
            <a:ext cx="105156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2002</a:t>
            </a:r>
            <a:endParaRPr lang="en-US" sz="1400" dirty="0"/>
          </a:p>
        </p:txBody>
      </p:sp>
      <p:sp>
        <p:nvSpPr>
          <p:cNvPr id="16" name="Text 13"/>
          <p:cNvSpPr txBox="1"/>
          <p:nvPr/>
        </p:nvSpPr>
        <p:spPr>
          <a:xfrm>
            <a:off x="1737360" y="3950208"/>
            <a:ext cx="178308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McCain Feingold</a:t>
            </a:r>
            <a:endParaRPr lang="en-US" sz="1250" dirty="0"/>
          </a:p>
        </p:txBody>
      </p:sp>
      <p:sp>
        <p:nvSpPr>
          <p:cNvPr id="17" name="Text 14"/>
          <p:cNvSpPr txBox="1"/>
          <p:nvPr/>
        </p:nvSpPr>
        <p:spPr>
          <a:xfrm>
            <a:off x="3611880" y="3950208"/>
            <a:ext cx="4114800" cy="68580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Restricts soft money and requires candidates to state on camera that they approve an ad.</a:t>
            </a:r>
            <a:endParaRPr lang="en-US" sz="1150" dirty="0"/>
          </a:p>
        </p:txBody>
      </p:sp>
      <p:sp>
        <p:nvSpPr>
          <p:cNvPr id="18" name="Text 15"/>
          <p:cNvSpPr txBox="1"/>
          <p:nvPr/>
        </p:nvSpPr>
        <p:spPr>
          <a:xfrm>
            <a:off x="594360" y="4672584"/>
            <a:ext cx="105156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2010</a:t>
            </a:r>
            <a:endParaRPr lang="en-US" sz="1400" dirty="0"/>
          </a:p>
        </p:txBody>
      </p:sp>
      <p:sp>
        <p:nvSpPr>
          <p:cNvPr id="19" name="Text 16"/>
          <p:cNvSpPr txBox="1"/>
          <p:nvPr/>
        </p:nvSpPr>
        <p:spPr>
          <a:xfrm>
            <a:off x="1737360" y="4672584"/>
            <a:ext cx="178308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Citizens United</a:t>
            </a:r>
            <a:endParaRPr lang="en-US" sz="1250" dirty="0"/>
          </a:p>
        </p:txBody>
      </p:sp>
      <p:sp>
        <p:nvSpPr>
          <p:cNvPr id="20" name="Text 17"/>
          <p:cNvSpPr txBox="1"/>
          <p:nvPr/>
        </p:nvSpPr>
        <p:spPr>
          <a:xfrm>
            <a:off x="3611880" y="4672584"/>
            <a:ext cx="4114800" cy="68580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Independent political spending by corporations and unions is protected speech, which opens the way to Super PACs.</a:t>
            </a:r>
            <a:endParaRPr lang="en-US" sz="1150" dirty="0"/>
          </a:p>
        </p:txBody>
      </p:sp>
      <p:sp>
        <p:nvSpPr>
          <p:cNvPr id="21" name="Shape 18"/>
          <p:cNvSpPr/>
          <p:nvPr/>
        </p:nvSpPr>
        <p:spPr>
          <a:xfrm>
            <a:off x="594360" y="5486400"/>
            <a:ext cx="11002975" cy="868680"/>
          </a:xfrm>
          <a:prstGeom prst="roundRect">
            <a:avLst>
              <a:gd name="adj" fmla="val 7368"/>
            </a:avLst>
          </a:prstGeom>
          <a:solidFill>
            <a:srgbClr val="FFFFFF"/>
          </a:solidFill>
          <a:ln w="19050">
            <a:solidFill>
              <a:srgbClr val="B07D2B"/>
            </a:solidFill>
            <a:prstDash val="solid"/>
          </a:ln>
        </p:spPr>
      </p:sp>
      <p:sp>
        <p:nvSpPr>
          <p:cNvPr id="22" name="Text 19"/>
          <p:cNvSpPr txBox="1"/>
          <p:nvPr/>
        </p:nvSpPr>
        <p:spPr>
          <a:xfrm>
            <a:off x="868680" y="56509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Texas has no contribution limits for state races</a:t>
            </a:r>
            <a:endParaRPr lang="en-US" sz="1400" dirty="0"/>
          </a:p>
        </p:txBody>
      </p:sp>
      <p:sp>
        <p:nvSpPr>
          <p:cNvPr id="23" name="Text 20"/>
          <p:cNvSpPr txBox="1"/>
          <p:nvPr/>
        </p:nvSpPr>
        <p:spPr>
          <a:xfrm>
            <a:off x="868680" y="601675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Unlike federal elections, Texas sets no dollar cap on individual contributions to most state candidates. It relies on disclosure through the Texas Ethics Commission instead. Judicial races are the main exception, capped under the Judicial Campaign Fairness Act.</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CITIZENS UNITED AND SUPER PACS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ways to read the same decision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594360" y="1783080"/>
            <a:ext cx="5318608" cy="2651760"/>
          </a:xfrm>
          <a:prstGeom prst="roundRect">
            <a:avLst>
              <a:gd name="adj" fmla="val 2414"/>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Speech that should not be restricted</a:t>
            </a:r>
            <a:endParaRPr lang="en-US" sz="1400" dirty="0"/>
          </a:p>
        </p:txBody>
      </p:sp>
      <p:sp>
        <p:nvSpPr>
          <p:cNvPr id="7" name="Text 5"/>
          <p:cNvSpPr txBox="1"/>
          <p:nvPr/>
        </p:nvSpPr>
        <p:spPr>
          <a:xfrm>
            <a:off x="832104" y="2350008"/>
            <a:ext cx="4843120" cy="19019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Political speech is core First Amendment activity and spending money is how speech reaches an audience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Government deciding which groups may speak about candidates is dangerous in itself</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Independent spending is not a contribution to a candidate, so the corruption risk is lower</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Unions, nonprofits, and advocacy groups benefit from the same protection as corporations</a:t>
            </a:r>
            <a:endParaRPr lang="en-US" sz="1250" dirty="0"/>
          </a:p>
        </p:txBody>
      </p:sp>
      <p:sp>
        <p:nvSpPr>
          <p:cNvPr id="8" name="Shape 6"/>
          <p:cNvSpPr/>
          <p:nvPr/>
        </p:nvSpPr>
        <p:spPr>
          <a:xfrm>
            <a:off x="6278728" y="1783080"/>
            <a:ext cx="5318608" cy="2651760"/>
          </a:xfrm>
          <a:prstGeom prst="roundRect">
            <a:avLst>
              <a:gd name="adj" fmla="val 2414"/>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Influence that should be limited</a:t>
            </a:r>
            <a:endParaRPr lang="en-US" sz="1400" dirty="0"/>
          </a:p>
        </p:txBody>
      </p:sp>
      <p:sp>
        <p:nvSpPr>
          <p:cNvPr id="10" name="Text 8"/>
          <p:cNvSpPr txBox="1"/>
          <p:nvPr/>
        </p:nvSpPr>
        <p:spPr>
          <a:xfrm>
            <a:off x="6516472" y="2350008"/>
            <a:ext cx="4843120" cy="19019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Unlimited independent spending lets the wealthiest voices dominate the information voters receive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line between independent and coordinated spending is difficult to police in practice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Some spending flows through groups that do not disclose donors, so voters cannot evaluate the source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Candidates know who funded the advertising that helped them, whether or not they coordinated</a:t>
            </a:r>
            <a:endParaRPr lang="en-US" sz="1250" dirty="0"/>
          </a:p>
        </p:txBody>
      </p:sp>
      <p:sp>
        <p:nvSpPr>
          <p:cNvPr id="11" name="Shape 9"/>
          <p:cNvSpPr/>
          <p:nvPr/>
        </p:nvSpPr>
        <p:spPr>
          <a:xfrm>
            <a:off x="594360" y="4663440"/>
            <a:ext cx="11002975" cy="1691640"/>
          </a:xfrm>
          <a:prstGeom prst="roundRect">
            <a:avLst>
              <a:gd name="adj" fmla="val 3784"/>
            </a:avLst>
          </a:prstGeom>
          <a:solidFill>
            <a:srgbClr val="FFFFFF"/>
          </a:solidFill>
          <a:ln w="19050">
            <a:solidFill>
              <a:srgbClr val="B07D2B"/>
            </a:solidFill>
            <a:prstDash val="solid"/>
          </a:ln>
        </p:spPr>
      </p:sp>
      <p:sp>
        <p:nvSpPr>
          <p:cNvPr id="12" name="Text 10"/>
          <p:cNvSpPr txBox="1"/>
          <p:nvPr/>
        </p:nvSpPr>
        <p:spPr>
          <a:xfrm>
            <a:off x="868680" y="48280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What a Super PAC may and may not do</a:t>
            </a:r>
            <a:endParaRPr lang="en-US" sz="1400" dirty="0"/>
          </a:p>
        </p:txBody>
      </p:sp>
      <p:sp>
        <p:nvSpPr>
          <p:cNvPr id="13" name="Text 11"/>
          <p:cNvSpPr txBox="1"/>
          <p:nvPr/>
        </p:nvSpPr>
        <p:spPr>
          <a:xfrm>
            <a:off x="868680" y="5193792"/>
            <a:ext cx="10454335" cy="9784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Super PAC may raise and spend unlimited amounts supporting or opposing candidates. It may not contribute to a candidate's campaign or coordinate strategy with it. That distinction is what the Supreme Court relied on in holding the arrangement constitutional, and it is also the part critics consider hardest to enforce. Both observations are accurate.</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Money, attention, and influence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sets no limit on contributions to most state candidates and relies on disclosure instead. Is knowing who gave enough, or does the amount itself need a ceiling?</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Campaigns increasingly show different messages to different voters. If no one sees the whole campaign, how can voters hold a candidate accountable for what it said?</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competitive Texas would transform presidential campaigning nationally. Does the Electoral College serve Texas voters well as things stand, or would a national popular vote serve them better?</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9 in the Trailblazer Trek: 8 sections, 1,635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free speech against the influence of money.</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6 (the state and local election process) is primary. Outcome 5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TEXAS CAMPAIGN MONEY</a:t>
            </a:r>
            <a:endParaRPr lang="en-US" sz="1100" dirty="0"/>
          </a:p>
        </p:txBody>
      </p:sp>
      <p:sp>
        <p:nvSpPr>
          <p:cNvPr id="6" name="Text 4"/>
          <p:cNvSpPr txBox="1"/>
          <p:nvPr/>
        </p:nvSpPr>
        <p:spPr>
          <a:xfrm>
            <a:off x="3154680" y="175564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Ethics Commission publishes contribution and expenditure reports for state candidates and PACs. ethics.state.tx.us</a:t>
            </a:r>
            <a:endParaRPr lang="en-US" sz="1250" dirty="0"/>
          </a:p>
        </p:txBody>
      </p:sp>
      <p:sp>
        <p:nvSpPr>
          <p:cNvPr id="7" name="Text 5"/>
          <p:cNvSpPr txBox="1"/>
          <p:nvPr/>
        </p:nvSpPr>
        <p:spPr>
          <a:xfrm>
            <a:off x="594360" y="2496312"/>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FEDERAL CAMPAIGN MONEY</a:t>
            </a:r>
            <a:endParaRPr lang="en-US" sz="1100" dirty="0"/>
          </a:p>
        </p:txBody>
      </p:sp>
      <p:sp>
        <p:nvSpPr>
          <p:cNvPr id="8" name="Text 6"/>
          <p:cNvSpPr txBox="1"/>
          <p:nvPr/>
        </p:nvSpPr>
        <p:spPr>
          <a:xfrm>
            <a:off x="3154680" y="2468880"/>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Federal Election Commission carries searchable data for congressional and presidential races. fec.gov</a:t>
            </a:r>
            <a:endParaRPr lang="en-US" sz="1250" dirty="0"/>
          </a:p>
        </p:txBody>
      </p:sp>
      <p:sp>
        <p:nvSpPr>
          <p:cNvPr id="9" name="Text 7"/>
          <p:cNvSpPr txBox="1"/>
          <p:nvPr/>
        </p:nvSpPr>
        <p:spPr>
          <a:xfrm>
            <a:off x="594360" y="3209544"/>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ELECTIONS ADMINISTRATION</a:t>
            </a:r>
            <a:endParaRPr lang="en-US" sz="1100" dirty="0"/>
          </a:p>
        </p:txBody>
      </p:sp>
      <p:sp>
        <p:nvSpPr>
          <p:cNvPr id="10" name="Text 8"/>
          <p:cNvSpPr txBox="1"/>
          <p:nvPr/>
        </p:nvSpPr>
        <p:spPr>
          <a:xfrm>
            <a:off x="3154680" y="3182112"/>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Secretary of State elections division, for dates, procedures, and official results. sos.texas.gov/elections</a:t>
            </a:r>
            <a:endParaRPr lang="en-US" sz="1250" dirty="0"/>
          </a:p>
        </p:txBody>
      </p:sp>
      <p:sp>
        <p:nvSpPr>
          <p:cNvPr id="11" name="Text 9"/>
          <p:cNvSpPr txBox="1"/>
          <p:nvPr/>
        </p:nvSpPr>
        <p:spPr>
          <a:xfrm>
            <a:off x="594360" y="3922776"/>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CASES</a:t>
            </a:r>
            <a:endParaRPr lang="en-US" sz="1100" dirty="0"/>
          </a:p>
        </p:txBody>
      </p:sp>
      <p:sp>
        <p:nvSpPr>
          <p:cNvPr id="12" name="Text 10"/>
          <p:cNvSpPr txBox="1"/>
          <p:nvPr/>
        </p:nvSpPr>
        <p:spPr>
          <a:xfrm>
            <a:off x="3154680" y="3895344"/>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Buckley v. Valeo (1976) and Citizens United v. FEC (2010), with opinions and oral argument audio, at oyez.org</a:t>
            </a:r>
            <a:endParaRPr lang="en-US" sz="1250" dirty="0"/>
          </a:p>
        </p:txBody>
      </p:sp>
      <p:sp>
        <p:nvSpPr>
          <p:cNvPr id="13" name="Text 11"/>
          <p:cNvSpPr txBox="1"/>
          <p:nvPr/>
        </p:nvSpPr>
        <p:spPr>
          <a:xfrm>
            <a:off x="594360" y="4636008"/>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INDEPENDENT ANALYSIS</a:t>
            </a:r>
            <a:endParaRPr lang="en-US" sz="1100" dirty="0"/>
          </a:p>
        </p:txBody>
      </p:sp>
      <p:sp>
        <p:nvSpPr>
          <p:cNvPr id="14" name="Text 12"/>
          <p:cNvSpPr txBox="1"/>
          <p:nvPr/>
        </p:nvSpPr>
        <p:spPr>
          <a:xfrm>
            <a:off x="3154680" y="4608576"/>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OpenSecrets tracks outside spending and Super PAC activity by race.</a:t>
            </a:r>
            <a:endParaRPr lang="en-US" sz="1250" dirty="0"/>
          </a:p>
        </p:txBody>
      </p:sp>
      <p:sp>
        <p:nvSpPr>
          <p:cNvPr id="15" name="Text 13"/>
          <p:cNvSpPr txBox="1"/>
          <p:nvPr/>
        </p:nvSpPr>
        <p:spPr>
          <a:xfrm>
            <a:off x="594360" y="534924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154680" y="532180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paid to put that message</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in front of you?”</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In Texas the answer is usually public record, and almost nobody looks it up. The information exists. The attention does not.</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Elections and Campaigns</dc:title>
  <dc:subject>PptxGenJS Presentation</dc:subject>
  <dc:creator>Tarrant County College</dc:creator>
  <cp:lastModifiedBy>Tarrant County College</cp:lastModifiedBy>
  <cp:revision>1</cp:revision>
  <dcterms:created xsi:type="dcterms:W3CDTF">2026-09-14T02:21:32Z</dcterms:created>
  <dcterms:modified xsi:type="dcterms:W3CDTF">2026-09-14T02:21:32Z</dcterms:modified>
</cp:coreProperties>
</file>