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6: THE TEXAS COURT SYSTEM
About 75 minutes with all three discussion pauses.
OPENING (2 min). Ask: "How many supreme courts does the United States have?" One.
"How many does Texas have?" Two. Let the confusion sit for a moment.
Texas is one of only two states, with Oklahoma, that splits its highest court in
half: one for civil cases, one for criminal. Almost nobody outside Texas and
Oklahoma does this, and most Texans do not know it.
That oddity is the hook. The deeper story is judicial selection, which is where
this chapter's real argument lives.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The structural material in this chapter is dry on its own. It comes alive when
students realize the design decisions have consequences they can feel: which
court hears your case, whether your judge raised money from the lawyer arguing
in front of you, and whether a straight-ticket sweep can replace an entire
county's bench in one night.
Prioritize the selection material. It is the part students argue about and the
part that carries the chapter's analytical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#3 and #5. Objective 3 is the fact that makes Texas distinctive.
Objective 5 is the argument the chapter builds toward and the one that shows up
in reflections and exam items.
If you must compress, move quickly through #1 and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DO NOT READ THE PYRAMID ALOUD. Ask instead: "A Fort Worth ordinance conflicts
with a Texas statute. Which wins?" Then walk up the ladder with two or three more
examples. Students learn hierarchy by applying it, not by hearing it.
STARE DECISIS IS THE CONCEPT THEY UNDERESTIMATE. Much of what governs a case is
not in any statute; it is in accumulated appellate decisions. That is why lawyers
research cases rather than just reading the code.
TEXAS WRINKLE worth naming: because Texas courts interpret the Texas Constitution
independently, a Texan can lose a federal claim and still win a state one.
Connect back to Chapter 2 and forward to Chapter 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HONEST FRAMING: this structure is genuinely confusing, and that is a real
criticism rather than a student failing. Overlapping jurisdiction means two
different courts may both be able to hear the same case. Reform commissions have
recommended simplification for decades and the Legislature has not acted.
THE FIFTEENTH COURT OF APPEALS IS NEW and worth flagging as current. It hears
certain civil cases involving the state and its agencies, statewide. Supporters
described it as specialization; critics described it as forum selection. Present
both.
THE LEVEL THAT MATTERS MOST TO STUDENTS is the bottom one. Nearly every Texan who
ever sees a courtroom sees a justice or municipal court, usually over a traffic
ticket. Ask how many have been in one. The hands go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FACT STUDENTS REMEMBER: two supreme courts, and only Oklahoma does the same.
THE DEATH PENALTY POINT deserves emphasis. Every death sentence in Texas gets
automatic review by the Court of Criminal Appeals. Given Texas leads the nation
in executions, that makes this court one of the most consequential judicial
bodies in the country, and almost no voter can name a single member. Connect to
Chapter 13.
ASK: "What happens when the two courts read the same constitutional provision
differently?" There is no higher state court to resolve it. The only route above
is the U.S. Supreme Court, and only on a federal question. Students find this
genuinely strange, which is the correct reaction.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has a real answer worth reaching: complexity advantages repeat players who
know the system, meaning lawyers, insurers, and institutions. It disadvantages
one-time participants. That is a structural observation, not a conspiracy.
Q3 is the most concrete and lands hardest with community college students, many
of whom have appeared in a JP or municipal court over a ticket or an eviction.
Handle it respectfully and do not ask anyone to disclose.
Q2 sets up the selection discussion nicely if you are running all three pauses.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NON-LAWYER JP IS THE TEACHING MOMENT on this slide. Students assume every
judge is a lawyer. In Texas, justices of the peace need not be, and they preside
over evictions, which can put a family out of a home, and truancy, which can put
a student in the system.
PRESENT BOTH SIDES. Defenders argue that JP courts are deliberately accessible,
local, informal, and inexpensive, and that requiring law degrees would close
courts in rural counties. Critics argue that consequences do not scale with
formality. Both are serious.
ASK: "Should the judge who can evict you be required to have a law degree?" It
is a clean question with no easy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5 minutes.
THE MISCONCEPTION TO KILL: students believe an appeal is a do-over. It is not.
No new evidence, no witnesses, no jury. The question is whether the trial court
applied the law correctly.
A USEFUL ILLUSTRATION: if a jury believed the wrong witness, that is generally
not appealable. If the judge admitted evidence the law excludes, that is.
Appeals are about process, not about who deserved to win.
THE PRECEDENT POINT connects back to stare decisis. One appeal decided in a
three-judge panel can bind every trial court in that region, which is how
appellate courts make law without a legislature.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THE STANDARD OF PROOF IS THE KEY CONTRAST. Beyond a reasonable doubt is
deliberately demanding because the state is taking liberty. Preponderance, more
likely than not, is the civil standard.
THE CLOSING POINT IS THE ONE STUDENTS FIND MOST INTERESTING: acquittal in a
criminal case does not prevent a civil judgment for the same conduct. Students
often name a famous case here. Let them, then make the analytical point: different
parties, different standards, no double jeopardy.
NOTE THE ASYMMETRY IN COUNSEL. Criminal defendants have a right to an appointed
lawyer. Civil litigants, including tenants facing eviction, generally do not.
Chapter 13 takes up how well Texas meets the criminal obligation.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setup for the chapter's central argument.
STATE THE FACT PLAINLY: a Texas judge is a candidate. That means fundraising,
yard signs, party primaries, and a party label next to the name on the ballot.
THE UNCOMFORTABLE DETAIL worth naming: much judicial campaign money comes from
lawyers and firms who appear before those judges. Texas adopted the Judicial
Campaign Fairness Act to cap contributions, and the practice continues within
those limits. Nobody claims a quid pro quo; the concern is the appearance and the
structural pressure.
SET UP THE NEXT SLIDE: ask students how they voted in judicial races, or how they
would. Most admit they used party label or skipped the races entirely. That
admission is the honest starting point for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This is the heart of the chapter.
DO NOT TAKE A SIDE. Both columns contain serious arguments held by serious
people, including judges.
THE STRAIGHT-TICKET SWEEP is the most concrete example and it cuts both ways,
which is exactly why it is useful. Harris County and Dallas County have each seen
entire benches replaced in a single election, in different directions in
different years. A judge with twenty years of experience can lose to an unknown
because of the top of the ticket. Whether that is accountability or arbitrariness
is the question.
TEXAS ENDED STRAIGHT-TICKET VOTING for its ballots, which changed the mechanism
somewhat but not the underlying dynamic of partisan judicial races.
HOW TO RUN IT: ask students to argue the side they disagree with, in pairs, for
three minutes. It produces better reasoning and lowers the temperature.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It surfaces the real distinction: legislators are
supposed to represent majority preference, while judges are supposed to apply law
even when it is unpopular. Those are different jobs, which is why the selection
question is genuinely hard rather than obvious.
Q2 produces an honest moment. Ask for a show of hands: who has voted in a
judicial race? Who could name the candidates afterward? The answer is the
question.
Q3 is the most sophisticated. Likely answers: parties that currently benefit,
lawyers with established relationships, and incumbents. Also inertia, since
constitutional change requires a two-thirds vote and a statewide election. Push
students past "politicians are corrupt" toward the structural obstacles.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A STRONG PAIRED ASSIGNMENT: have students look up the judges on their own county
ballot from the last election, then try to find any information about those
candidates beyond party affiliation. Most discover how little is available. That
exercise makes the selection debate personal in a way lecture cannot.
The Texas Judicial Branch site publishes court structure charts and annual
caseload statistics, both usable for a data exercise.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THE ETHICS COMMISSION DATABASE is the most striking resource here. Students can
look up who funded a specific judge's campaign. Doing that once does more to
explain the reform debate than any lecture, and it is public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Let the question sit. Students who arrived certain that electing judges is
obviously democratic, or obviously corrupt, should leave less certain and better
armed.
Good exit ticket: "Pick a selection method other than the one Texas uses.
Describe its single biggest weakness."
Preview Chapter 7: we have covered the three branches of state government. Now
the level of government closest to students, the one that picks up their trash,
polices their streets, and sets their property tax bill.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6</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The Texas</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Court System</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Two supreme courts, a thousand trial courts, and judges who run for office with campaign money.</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cut the civil process slide and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The live argument</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Judicial selection is genuinely contested in Texas, with reform proposals from both parties. The notes give you both cases.</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6's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sources of law in Texas and how they rank.</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structure of the Texas court system from municipal courts up.</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Texas has two courts of last resort and what each handles.</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Distinguish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civil and criminal justice processes.</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Evaluate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partisan judicial election against the alternatives.</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SOURCES AND HIERARCHY</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law comes from, and which wins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6_law_books.jpg">    </p:cNvPr>
          <p:cNvPicPr>
            <a:picLocks noChangeAspect="1"/>
          </p:cNvPicPr>
          <p:nvPr/>
        </p:nvPicPr>
        <p:blipFill>
          <a:blip r:embed="rId1"/>
          <a:stretch>
            <a:fillRect/>
          </a:stretch>
        </p:blipFill>
        <p:spPr>
          <a:xfrm>
            <a:off x="7772400" y="1783080"/>
            <a:ext cx="3840480" cy="2194560"/>
          </a:xfrm>
          <a:prstGeom prst="rect">
            <a:avLst/>
          </a:prstGeom>
        </p:spPr>
      </p:pic>
      <p:sp>
        <p:nvSpPr>
          <p:cNvPr id="6" name="Shape 3"/>
          <p:cNvSpPr/>
          <p:nvPr/>
        </p:nvSpPr>
        <p:spPr>
          <a:xfrm>
            <a:off x="594360" y="1783080"/>
            <a:ext cx="6949440" cy="603504"/>
          </a:xfrm>
          <a:prstGeom prst="roundRect">
            <a:avLst>
              <a:gd name="adj" fmla="val 7576"/>
            </a:avLst>
          </a:prstGeom>
          <a:solidFill>
            <a:srgbClr val="FFFFFF"/>
          </a:solidFill>
          <a:ln w="12700">
            <a:solidFill>
              <a:srgbClr val="E0D7C6"/>
            </a:solidFill>
            <a:prstDash val="solid"/>
          </a:ln>
        </p:spPr>
      </p:sp>
      <p:sp>
        <p:nvSpPr>
          <p:cNvPr id="7" name="Shape 4"/>
          <p:cNvSpPr/>
          <p:nvPr/>
        </p:nvSpPr>
        <p:spPr>
          <a:xfrm>
            <a:off x="594360" y="1783080"/>
            <a:ext cx="128016" cy="603504"/>
          </a:xfrm>
          <a:prstGeom prst="roundRect">
            <a:avLst>
              <a:gd name="adj" fmla="val 35714"/>
            </a:avLst>
          </a:prstGeom>
          <a:solidFill>
            <a:srgbClr val="002B5C"/>
          </a:solidFill>
          <a:ln/>
        </p:spPr>
      </p:sp>
      <p:sp>
        <p:nvSpPr>
          <p:cNvPr id="8" name="Text 5"/>
          <p:cNvSpPr txBox="1"/>
          <p:nvPr/>
        </p:nvSpPr>
        <p:spPr>
          <a:xfrm>
            <a:off x="914400" y="1837944"/>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U.S. Constitution</a:t>
            </a:r>
            <a:endParaRPr lang="en-US" sz="1250" dirty="0"/>
          </a:p>
        </p:txBody>
      </p:sp>
      <p:sp>
        <p:nvSpPr>
          <p:cNvPr id="9" name="Text 6"/>
          <p:cNvSpPr txBox="1"/>
          <p:nvPr/>
        </p:nvSpPr>
        <p:spPr>
          <a:xfrm>
            <a:off x="914400" y="2093976"/>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The supreme law. Nothing below it may conflict with it.</a:t>
            </a:r>
            <a:endParaRPr lang="en-US" sz="1150" dirty="0"/>
          </a:p>
        </p:txBody>
      </p:sp>
      <p:sp>
        <p:nvSpPr>
          <p:cNvPr id="10" name="Shape 7"/>
          <p:cNvSpPr/>
          <p:nvPr/>
        </p:nvSpPr>
        <p:spPr>
          <a:xfrm>
            <a:off x="594360" y="2459736"/>
            <a:ext cx="6949440" cy="603504"/>
          </a:xfrm>
          <a:prstGeom prst="roundRect">
            <a:avLst>
              <a:gd name="adj" fmla="val 7576"/>
            </a:avLst>
          </a:prstGeom>
          <a:solidFill>
            <a:srgbClr val="FFFFFF"/>
          </a:solidFill>
          <a:ln w="12700">
            <a:solidFill>
              <a:srgbClr val="E0D7C6"/>
            </a:solidFill>
            <a:prstDash val="solid"/>
          </a:ln>
        </p:spPr>
      </p:sp>
      <p:sp>
        <p:nvSpPr>
          <p:cNvPr id="11" name="Shape 8"/>
          <p:cNvSpPr/>
          <p:nvPr/>
        </p:nvSpPr>
        <p:spPr>
          <a:xfrm>
            <a:off x="594360" y="2459736"/>
            <a:ext cx="128016" cy="603504"/>
          </a:xfrm>
          <a:prstGeom prst="roundRect">
            <a:avLst>
              <a:gd name="adj" fmla="val 35714"/>
            </a:avLst>
          </a:prstGeom>
          <a:solidFill>
            <a:srgbClr val="002B5C"/>
          </a:solidFill>
          <a:ln/>
        </p:spPr>
      </p:sp>
      <p:sp>
        <p:nvSpPr>
          <p:cNvPr id="12" name="Text 9"/>
          <p:cNvSpPr txBox="1"/>
          <p:nvPr/>
        </p:nvSpPr>
        <p:spPr>
          <a:xfrm>
            <a:off x="914400" y="2514600"/>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Federal statutes and treaties</a:t>
            </a:r>
            <a:endParaRPr lang="en-US" sz="1250" dirty="0"/>
          </a:p>
        </p:txBody>
      </p:sp>
      <p:sp>
        <p:nvSpPr>
          <p:cNvPr id="13" name="Text 10"/>
          <p:cNvSpPr txBox="1"/>
          <p:nvPr/>
        </p:nvSpPr>
        <p:spPr>
          <a:xfrm>
            <a:off x="914400" y="2770632"/>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Valid federal law within Congress's granted powers.</a:t>
            </a:r>
            <a:endParaRPr lang="en-US" sz="1150" dirty="0"/>
          </a:p>
        </p:txBody>
      </p:sp>
      <p:sp>
        <p:nvSpPr>
          <p:cNvPr id="14" name="Shape 11"/>
          <p:cNvSpPr/>
          <p:nvPr/>
        </p:nvSpPr>
        <p:spPr>
          <a:xfrm>
            <a:off x="594360" y="3136392"/>
            <a:ext cx="6949440" cy="603504"/>
          </a:xfrm>
          <a:prstGeom prst="roundRect">
            <a:avLst>
              <a:gd name="adj" fmla="val 7576"/>
            </a:avLst>
          </a:prstGeom>
          <a:solidFill>
            <a:srgbClr val="FFFFFF"/>
          </a:solidFill>
          <a:ln w="12700">
            <a:solidFill>
              <a:srgbClr val="E0D7C6"/>
            </a:solidFill>
            <a:prstDash val="solid"/>
          </a:ln>
        </p:spPr>
      </p:sp>
      <p:sp>
        <p:nvSpPr>
          <p:cNvPr id="15" name="Shape 12"/>
          <p:cNvSpPr/>
          <p:nvPr/>
        </p:nvSpPr>
        <p:spPr>
          <a:xfrm>
            <a:off x="594360" y="3136392"/>
            <a:ext cx="128016" cy="603504"/>
          </a:xfrm>
          <a:prstGeom prst="roundRect">
            <a:avLst>
              <a:gd name="adj" fmla="val 35714"/>
            </a:avLst>
          </a:prstGeom>
          <a:solidFill>
            <a:srgbClr val="00788A"/>
          </a:solidFill>
          <a:ln/>
        </p:spPr>
      </p:sp>
      <p:sp>
        <p:nvSpPr>
          <p:cNvPr id="16" name="Text 13"/>
          <p:cNvSpPr txBox="1"/>
          <p:nvPr/>
        </p:nvSpPr>
        <p:spPr>
          <a:xfrm>
            <a:off x="914400" y="3191256"/>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Texas Constitution</a:t>
            </a:r>
            <a:endParaRPr lang="en-US" sz="1250" dirty="0"/>
          </a:p>
        </p:txBody>
      </p:sp>
      <p:sp>
        <p:nvSpPr>
          <p:cNvPr id="17" name="Text 14"/>
          <p:cNvSpPr txBox="1"/>
          <p:nvPr/>
        </p:nvSpPr>
        <p:spPr>
          <a:xfrm>
            <a:off x="914400" y="3447288"/>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Binds all Texas government, and may protect more than the federal floor.</a:t>
            </a:r>
            <a:endParaRPr lang="en-US" sz="1150" dirty="0"/>
          </a:p>
        </p:txBody>
      </p:sp>
      <p:sp>
        <p:nvSpPr>
          <p:cNvPr id="18" name="Shape 15"/>
          <p:cNvSpPr/>
          <p:nvPr/>
        </p:nvSpPr>
        <p:spPr>
          <a:xfrm>
            <a:off x="594360" y="3813048"/>
            <a:ext cx="6949440" cy="603504"/>
          </a:xfrm>
          <a:prstGeom prst="roundRect">
            <a:avLst>
              <a:gd name="adj" fmla="val 7576"/>
            </a:avLst>
          </a:prstGeom>
          <a:solidFill>
            <a:srgbClr val="FFFFFF"/>
          </a:solidFill>
          <a:ln w="12700">
            <a:solidFill>
              <a:srgbClr val="E0D7C6"/>
            </a:solidFill>
            <a:prstDash val="solid"/>
          </a:ln>
        </p:spPr>
      </p:sp>
      <p:sp>
        <p:nvSpPr>
          <p:cNvPr id="19" name="Shape 16"/>
          <p:cNvSpPr/>
          <p:nvPr/>
        </p:nvSpPr>
        <p:spPr>
          <a:xfrm>
            <a:off x="594360" y="3813048"/>
            <a:ext cx="128016" cy="603504"/>
          </a:xfrm>
          <a:prstGeom prst="roundRect">
            <a:avLst>
              <a:gd name="adj" fmla="val 35714"/>
            </a:avLst>
          </a:prstGeom>
          <a:solidFill>
            <a:srgbClr val="00788A"/>
          </a:solidFill>
          <a:ln/>
        </p:spPr>
      </p:sp>
      <p:sp>
        <p:nvSpPr>
          <p:cNvPr id="20" name="Text 17"/>
          <p:cNvSpPr txBox="1"/>
          <p:nvPr/>
        </p:nvSpPr>
        <p:spPr>
          <a:xfrm>
            <a:off x="914400" y="3867912"/>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Texas statutes</a:t>
            </a:r>
            <a:endParaRPr lang="en-US" sz="1250" dirty="0"/>
          </a:p>
        </p:txBody>
      </p:sp>
      <p:sp>
        <p:nvSpPr>
          <p:cNvPr id="21" name="Text 18"/>
          <p:cNvSpPr txBox="1"/>
          <p:nvPr/>
        </p:nvSpPr>
        <p:spPr>
          <a:xfrm>
            <a:off x="914400" y="4123944"/>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Laws passed by the Legislature and codified in the Texas codes.</a:t>
            </a:r>
            <a:endParaRPr lang="en-US" sz="1150" dirty="0"/>
          </a:p>
        </p:txBody>
      </p:sp>
      <p:sp>
        <p:nvSpPr>
          <p:cNvPr id="22" name="Shape 19"/>
          <p:cNvSpPr/>
          <p:nvPr/>
        </p:nvSpPr>
        <p:spPr>
          <a:xfrm>
            <a:off x="594360" y="4489704"/>
            <a:ext cx="6949440" cy="603504"/>
          </a:xfrm>
          <a:prstGeom prst="roundRect">
            <a:avLst>
              <a:gd name="adj" fmla="val 7576"/>
            </a:avLst>
          </a:prstGeom>
          <a:solidFill>
            <a:srgbClr val="FFFFFF"/>
          </a:solidFill>
          <a:ln w="12700">
            <a:solidFill>
              <a:srgbClr val="E0D7C6"/>
            </a:solidFill>
            <a:prstDash val="solid"/>
          </a:ln>
        </p:spPr>
      </p:sp>
      <p:sp>
        <p:nvSpPr>
          <p:cNvPr id="23" name="Shape 20"/>
          <p:cNvSpPr/>
          <p:nvPr/>
        </p:nvSpPr>
        <p:spPr>
          <a:xfrm>
            <a:off x="594360" y="4489704"/>
            <a:ext cx="128016" cy="603504"/>
          </a:xfrm>
          <a:prstGeom prst="roundRect">
            <a:avLst>
              <a:gd name="adj" fmla="val 35714"/>
            </a:avLst>
          </a:prstGeom>
          <a:solidFill>
            <a:srgbClr val="B07D2B"/>
          </a:solidFill>
          <a:ln/>
        </p:spPr>
      </p:sp>
      <p:sp>
        <p:nvSpPr>
          <p:cNvPr id="24" name="Text 21"/>
          <p:cNvSpPr txBox="1"/>
          <p:nvPr/>
        </p:nvSpPr>
        <p:spPr>
          <a:xfrm>
            <a:off x="914400" y="4544568"/>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Administrative rules</a:t>
            </a:r>
            <a:endParaRPr lang="en-US" sz="1250" dirty="0"/>
          </a:p>
        </p:txBody>
      </p:sp>
      <p:sp>
        <p:nvSpPr>
          <p:cNvPr id="25" name="Text 22"/>
          <p:cNvSpPr txBox="1"/>
          <p:nvPr/>
        </p:nvSpPr>
        <p:spPr>
          <a:xfrm>
            <a:off x="914400" y="4800600"/>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Agency rules carrying the force of law. Chapter 18.</a:t>
            </a:r>
            <a:endParaRPr lang="en-US" sz="1150" dirty="0"/>
          </a:p>
        </p:txBody>
      </p:sp>
      <p:sp>
        <p:nvSpPr>
          <p:cNvPr id="26" name="Shape 23"/>
          <p:cNvSpPr/>
          <p:nvPr/>
        </p:nvSpPr>
        <p:spPr>
          <a:xfrm>
            <a:off x="594360" y="5166360"/>
            <a:ext cx="6949440" cy="603504"/>
          </a:xfrm>
          <a:prstGeom prst="roundRect">
            <a:avLst>
              <a:gd name="adj" fmla="val 7576"/>
            </a:avLst>
          </a:prstGeom>
          <a:solidFill>
            <a:srgbClr val="FFFFFF"/>
          </a:solidFill>
          <a:ln w="12700">
            <a:solidFill>
              <a:srgbClr val="E0D7C6"/>
            </a:solidFill>
            <a:prstDash val="solid"/>
          </a:ln>
        </p:spPr>
      </p:sp>
      <p:sp>
        <p:nvSpPr>
          <p:cNvPr id="27" name="Shape 24"/>
          <p:cNvSpPr/>
          <p:nvPr/>
        </p:nvSpPr>
        <p:spPr>
          <a:xfrm>
            <a:off x="594360" y="5166360"/>
            <a:ext cx="128016" cy="603504"/>
          </a:xfrm>
          <a:prstGeom prst="roundRect">
            <a:avLst>
              <a:gd name="adj" fmla="val 35714"/>
            </a:avLst>
          </a:prstGeom>
          <a:solidFill>
            <a:srgbClr val="B07D2B"/>
          </a:solidFill>
          <a:ln/>
        </p:spPr>
      </p:sp>
      <p:sp>
        <p:nvSpPr>
          <p:cNvPr id="28" name="Text 25"/>
          <p:cNvSpPr txBox="1"/>
          <p:nvPr/>
        </p:nvSpPr>
        <p:spPr>
          <a:xfrm>
            <a:off x="914400" y="5221224"/>
            <a:ext cx="2514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Local ordinances</a:t>
            </a:r>
            <a:endParaRPr lang="en-US" sz="1250" dirty="0"/>
          </a:p>
        </p:txBody>
      </p:sp>
      <p:sp>
        <p:nvSpPr>
          <p:cNvPr id="29" name="Text 26"/>
          <p:cNvSpPr txBox="1"/>
          <p:nvPr/>
        </p:nvSpPr>
        <p:spPr>
          <a:xfrm>
            <a:off x="914400" y="5477256"/>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City and county rules, valid only where state law permits.</a:t>
            </a:r>
            <a:endParaRPr lang="en-US" sz="1150" dirty="0"/>
          </a:p>
        </p:txBody>
      </p:sp>
      <p:sp>
        <p:nvSpPr>
          <p:cNvPr id="30" name="Shape 27"/>
          <p:cNvSpPr/>
          <p:nvPr/>
        </p:nvSpPr>
        <p:spPr>
          <a:xfrm>
            <a:off x="594360" y="5715000"/>
            <a:ext cx="11002975" cy="749808"/>
          </a:xfrm>
          <a:prstGeom prst="roundRect">
            <a:avLst>
              <a:gd name="adj" fmla="val 8537"/>
            </a:avLst>
          </a:prstGeom>
          <a:solidFill>
            <a:srgbClr val="FFFFFF"/>
          </a:solidFill>
          <a:ln w="19050">
            <a:solidFill>
              <a:srgbClr val="B07D2B"/>
            </a:solidFill>
            <a:prstDash val="solid"/>
          </a:ln>
        </p:spPr>
      </p:sp>
      <p:sp>
        <p:nvSpPr>
          <p:cNvPr id="31" name="Text 28"/>
          <p:cNvSpPr txBox="1"/>
          <p:nvPr/>
        </p:nvSpPr>
        <p:spPr>
          <a:xfrm>
            <a:off x="868680" y="587959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Common law still matters</a:t>
            </a:r>
            <a:endParaRPr lang="en-US" sz="1400" dirty="0"/>
          </a:p>
        </p:txBody>
      </p:sp>
      <p:sp>
        <p:nvSpPr>
          <p:cNvPr id="32" name="Text 29"/>
          <p:cNvSpPr txBox="1"/>
          <p:nvPr/>
        </p:nvSpPr>
        <p:spPr>
          <a:xfrm>
            <a:off x="868680" y="624535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Alongside written law, Texas courts follow precedent under stare decisis. A prior appellate decision binds lower courts in similar cases, which is why a single ruling can change outcomes statewide.</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STRUCTURE OF THE TEXAS COURTS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system built in layers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6_texas_courthouse.jpg">    </p:cNvPr>
          <p:cNvPicPr>
            <a:picLocks noChangeAspect="1"/>
          </p:cNvPicPr>
          <p:nvPr/>
        </p:nvPicPr>
        <p:blipFill>
          <a:blip r:embed="rId1"/>
          <a:stretch>
            <a:fillRect/>
          </a:stretch>
        </p:blipFill>
        <p:spPr>
          <a:xfrm>
            <a:off x="7818120" y="1783080"/>
            <a:ext cx="3794760" cy="2103120"/>
          </a:xfrm>
          <a:prstGeom prst="rect">
            <a:avLst/>
          </a:prstGeom>
        </p:spPr>
      </p:pic>
      <p:sp>
        <p:nvSpPr>
          <p:cNvPr id="6" name="Text 3"/>
          <p:cNvSpPr txBox="1"/>
          <p:nvPr/>
        </p:nvSpPr>
        <p:spPr>
          <a:xfrm>
            <a:off x="594360" y="1783080"/>
            <a:ext cx="2331720" cy="310896"/>
          </a:xfrm>
          <a:prstGeom prst="rect">
            <a:avLst/>
          </a:prstGeom>
          <a:noFill/>
          <a:ln/>
        </p:spPr>
        <p:txBody>
          <a:bodyPr wrap="square" lIns="0" tIns="0" rIns="0" bIns="0" rtlCol="0" anchor="t"/>
          <a:lstStyle/>
          <a:p>
            <a:pPr indent="0" marL="0">
              <a:lnSpc>
                <a:spcPts val="1700"/>
              </a:lnSpc>
              <a:buNone/>
            </a:pPr>
            <a:r>
              <a:rPr lang="en-US" sz="1300" b="1" dirty="0">
                <a:solidFill>
                  <a:srgbClr val="B07D2B"/>
                </a:solidFill>
                <a:latin typeface="Calibri" pitchFamily="34" charset="0"/>
                <a:ea typeface="Calibri" pitchFamily="34" charset="-122"/>
                <a:cs typeface="Calibri" pitchFamily="34" charset="-120"/>
              </a:rPr>
              <a:t>Two high courts</a:t>
            </a:r>
            <a:endParaRPr lang="en-US" sz="1300" dirty="0"/>
          </a:p>
        </p:txBody>
      </p:sp>
      <p:sp>
        <p:nvSpPr>
          <p:cNvPr id="7" name="Text 4"/>
          <p:cNvSpPr txBox="1"/>
          <p:nvPr/>
        </p:nvSpPr>
        <p:spPr>
          <a:xfrm>
            <a:off x="3017520" y="1783080"/>
            <a:ext cx="4709160" cy="82296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Supreme Court (civil) and Court of Criminal Appeals (criminal). Nine members each, elected statewide.</a:t>
            </a:r>
            <a:endParaRPr lang="en-US" sz="1250" dirty="0"/>
          </a:p>
        </p:txBody>
      </p:sp>
      <p:sp>
        <p:nvSpPr>
          <p:cNvPr id="8" name="Text 5"/>
          <p:cNvSpPr txBox="1"/>
          <p:nvPr/>
        </p:nvSpPr>
        <p:spPr>
          <a:xfrm>
            <a:off x="594360" y="2587752"/>
            <a:ext cx="2331720" cy="310896"/>
          </a:xfrm>
          <a:prstGeom prst="rect">
            <a:avLst/>
          </a:prstGeom>
          <a:noFill/>
          <a:ln/>
        </p:spPr>
        <p:txBody>
          <a:bodyPr wrap="square" lIns="0" tIns="0" rIns="0" bIns="0" rtlCol="0" anchor="t"/>
          <a:lstStyle/>
          <a:p>
            <a:pPr indent="0" marL="0">
              <a:lnSpc>
                <a:spcPts val="1700"/>
              </a:lnSpc>
              <a:buNone/>
            </a:pPr>
            <a:r>
              <a:rPr lang="en-US" sz="1300" b="1" dirty="0">
                <a:solidFill>
                  <a:srgbClr val="B07D2B"/>
                </a:solidFill>
                <a:latin typeface="Calibri" pitchFamily="34" charset="0"/>
                <a:ea typeface="Calibri" pitchFamily="34" charset="-122"/>
                <a:cs typeface="Calibri" pitchFamily="34" charset="-120"/>
              </a:rPr>
              <a:t>Courts of appeals</a:t>
            </a:r>
            <a:endParaRPr lang="en-US" sz="1300" dirty="0"/>
          </a:p>
        </p:txBody>
      </p:sp>
      <p:sp>
        <p:nvSpPr>
          <p:cNvPr id="9" name="Text 6"/>
          <p:cNvSpPr txBox="1"/>
          <p:nvPr/>
        </p:nvSpPr>
        <p:spPr>
          <a:xfrm>
            <a:off x="3017520" y="2587752"/>
            <a:ext cx="4709160" cy="82296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Fourteen regional courts, plus a statewide Fifteenth Court of Appeals created in 2023 and operating since September 2024 for certain civil cases involving the state.</a:t>
            </a:r>
            <a:endParaRPr lang="en-US" sz="1250" dirty="0"/>
          </a:p>
        </p:txBody>
      </p:sp>
      <p:sp>
        <p:nvSpPr>
          <p:cNvPr id="10" name="Text 7"/>
          <p:cNvSpPr txBox="1"/>
          <p:nvPr/>
        </p:nvSpPr>
        <p:spPr>
          <a:xfrm>
            <a:off x="594360" y="3392424"/>
            <a:ext cx="2331720" cy="310896"/>
          </a:xfrm>
          <a:prstGeom prst="rect">
            <a:avLst/>
          </a:prstGeom>
          <a:noFill/>
          <a:ln/>
        </p:spPr>
        <p:txBody>
          <a:bodyPr wrap="square" lIns="0" tIns="0" rIns="0" bIns="0" rtlCol="0" anchor="t"/>
          <a:lstStyle/>
          <a:p>
            <a:pPr indent="0" marL="0">
              <a:lnSpc>
                <a:spcPts val="1700"/>
              </a:lnSpc>
              <a:buNone/>
            </a:pPr>
            <a:r>
              <a:rPr lang="en-US" sz="1300" b="1" dirty="0">
                <a:solidFill>
                  <a:srgbClr val="B07D2B"/>
                </a:solidFill>
                <a:latin typeface="Calibri" pitchFamily="34" charset="0"/>
                <a:ea typeface="Calibri" pitchFamily="34" charset="-122"/>
                <a:cs typeface="Calibri" pitchFamily="34" charset="-120"/>
              </a:rPr>
              <a:t>District courts</a:t>
            </a:r>
            <a:endParaRPr lang="en-US" sz="1300" dirty="0"/>
          </a:p>
        </p:txBody>
      </p:sp>
      <p:sp>
        <p:nvSpPr>
          <p:cNvPr id="11" name="Text 8"/>
          <p:cNvSpPr txBox="1"/>
          <p:nvPr/>
        </p:nvSpPr>
        <p:spPr>
          <a:xfrm>
            <a:off x="3017520" y="3392424"/>
            <a:ext cx="4709160" cy="82296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main trial courts. Felonies, divorce, land title, and larger civil disputes.</a:t>
            </a:r>
            <a:endParaRPr lang="en-US" sz="1250" dirty="0"/>
          </a:p>
        </p:txBody>
      </p:sp>
      <p:sp>
        <p:nvSpPr>
          <p:cNvPr id="12" name="Text 9"/>
          <p:cNvSpPr txBox="1"/>
          <p:nvPr/>
        </p:nvSpPr>
        <p:spPr>
          <a:xfrm>
            <a:off x="594360" y="4197096"/>
            <a:ext cx="2331720" cy="310896"/>
          </a:xfrm>
          <a:prstGeom prst="rect">
            <a:avLst/>
          </a:prstGeom>
          <a:noFill/>
          <a:ln/>
        </p:spPr>
        <p:txBody>
          <a:bodyPr wrap="square" lIns="0" tIns="0" rIns="0" bIns="0" rtlCol="0" anchor="t"/>
          <a:lstStyle/>
          <a:p>
            <a:pPr indent="0" marL="0">
              <a:lnSpc>
                <a:spcPts val="1700"/>
              </a:lnSpc>
              <a:buNone/>
            </a:pPr>
            <a:r>
              <a:rPr lang="en-US" sz="1300" b="1" dirty="0">
                <a:solidFill>
                  <a:srgbClr val="B07D2B"/>
                </a:solidFill>
                <a:latin typeface="Calibri" pitchFamily="34" charset="0"/>
                <a:ea typeface="Calibri" pitchFamily="34" charset="-122"/>
                <a:cs typeface="Calibri" pitchFamily="34" charset="-120"/>
              </a:rPr>
              <a:t>County-level courts</a:t>
            </a:r>
            <a:endParaRPr lang="en-US" sz="1300" dirty="0"/>
          </a:p>
        </p:txBody>
      </p:sp>
      <p:sp>
        <p:nvSpPr>
          <p:cNvPr id="13" name="Text 10"/>
          <p:cNvSpPr txBox="1"/>
          <p:nvPr/>
        </p:nvSpPr>
        <p:spPr>
          <a:xfrm>
            <a:off x="3017520" y="4197096"/>
            <a:ext cx="4709160" cy="82296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Constitutional county courts, statutory county courts at law, and probate courts. Misdemeanors and smaller civil matters.</a:t>
            </a:r>
            <a:endParaRPr lang="en-US" sz="1250" dirty="0"/>
          </a:p>
        </p:txBody>
      </p:sp>
      <p:sp>
        <p:nvSpPr>
          <p:cNvPr id="14" name="Text 11"/>
          <p:cNvSpPr txBox="1"/>
          <p:nvPr/>
        </p:nvSpPr>
        <p:spPr>
          <a:xfrm>
            <a:off x="594360" y="5001768"/>
            <a:ext cx="2331720" cy="310896"/>
          </a:xfrm>
          <a:prstGeom prst="rect">
            <a:avLst/>
          </a:prstGeom>
          <a:noFill/>
          <a:ln/>
        </p:spPr>
        <p:txBody>
          <a:bodyPr wrap="square" lIns="0" tIns="0" rIns="0" bIns="0" rtlCol="0" anchor="t"/>
          <a:lstStyle/>
          <a:p>
            <a:pPr indent="0" marL="0">
              <a:lnSpc>
                <a:spcPts val="1700"/>
              </a:lnSpc>
              <a:buNone/>
            </a:pPr>
            <a:r>
              <a:rPr lang="en-US" sz="1300" b="1" dirty="0">
                <a:solidFill>
                  <a:srgbClr val="B07D2B"/>
                </a:solidFill>
                <a:latin typeface="Calibri" pitchFamily="34" charset="0"/>
                <a:ea typeface="Calibri" pitchFamily="34" charset="-122"/>
                <a:cs typeface="Calibri" pitchFamily="34" charset="-120"/>
              </a:rPr>
              <a:t>Justice and municipal courts</a:t>
            </a:r>
            <a:endParaRPr lang="en-US" sz="1300" dirty="0"/>
          </a:p>
        </p:txBody>
      </p:sp>
      <p:sp>
        <p:nvSpPr>
          <p:cNvPr id="15" name="Text 12"/>
          <p:cNvSpPr txBox="1"/>
          <p:nvPr/>
        </p:nvSpPr>
        <p:spPr>
          <a:xfrm>
            <a:off x="3017520" y="5001768"/>
            <a:ext cx="4709160" cy="82296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Traffic, small claims, and Class C misdemeanors. The courts most Texans actually encounter.</a:t>
            </a:r>
            <a:endParaRPr lang="en-US" sz="1250" dirty="0"/>
          </a:p>
        </p:txBody>
      </p:sp>
      <p:sp>
        <p:nvSpPr>
          <p:cNvPr id="16" name="Shape 13"/>
          <p:cNvSpPr/>
          <p:nvPr/>
        </p:nvSpPr>
        <p:spPr>
          <a:xfrm>
            <a:off x="594360" y="5897880"/>
            <a:ext cx="11002975" cy="548640"/>
          </a:xfrm>
          <a:prstGeom prst="roundRect">
            <a:avLst>
              <a:gd name="adj" fmla="val 11667"/>
            </a:avLst>
          </a:prstGeom>
          <a:solidFill>
            <a:srgbClr val="002B5C"/>
          </a:solidFill>
          <a:ln/>
        </p:spPr>
      </p:sp>
      <p:sp>
        <p:nvSpPr>
          <p:cNvPr id="17" name="Text 14"/>
          <p:cNvSpPr txBox="1"/>
          <p:nvPr/>
        </p:nvSpPr>
        <p:spPr>
          <a:xfrm>
            <a:off x="822960" y="6007608"/>
            <a:ext cx="2011680" cy="329184"/>
          </a:xfrm>
          <a:prstGeom prst="rect">
            <a:avLst/>
          </a:prstGeom>
          <a:noFill/>
          <a:ln/>
        </p:spPr>
        <p:txBody>
          <a:bodyPr wrap="square" lIns="0" tIns="0" rIns="0" bIns="0" rtlCol="0" anchor="ctr"/>
          <a:lstStyle/>
          <a:p>
            <a:pPr algn="ctr" indent="0" marL="0">
              <a:buNone/>
            </a:pPr>
            <a:r>
              <a:rPr lang="en-US" sz="4600" b="1" dirty="0">
                <a:solidFill>
                  <a:srgbClr val="B07D2B"/>
                </a:solidFill>
                <a:latin typeface="Cambria" pitchFamily="34" charset="0"/>
                <a:ea typeface="Cambria" pitchFamily="34" charset="-122"/>
                <a:cs typeface="Cambria" pitchFamily="34" charset="-120"/>
              </a:rPr>
              <a:t>2,700+</a:t>
            </a:r>
            <a:endParaRPr lang="en-US" sz="4600" dirty="0"/>
          </a:p>
        </p:txBody>
      </p:sp>
      <p:sp>
        <p:nvSpPr>
          <p:cNvPr id="18" name="Text 15"/>
          <p:cNvSpPr txBox="1"/>
          <p:nvPr/>
        </p:nvSpPr>
        <p:spPr>
          <a:xfrm>
            <a:off x="2971800" y="6007608"/>
            <a:ext cx="8396935" cy="329184"/>
          </a:xfrm>
          <a:prstGeom prst="rect">
            <a:avLst/>
          </a:prstGeom>
          <a:noFill/>
          <a:ln/>
        </p:spPr>
        <p:txBody>
          <a:bodyPr wrap="square" lIns="0" tIns="0" rIns="0" bIns="0" rtlCol="0" anchor="ctr"/>
          <a:lstStyle/>
          <a:p>
            <a:pPr indent="0" marL="0">
              <a:lnSpc>
                <a:spcPts val="1700"/>
              </a:lnSpc>
              <a:buNone/>
            </a:pPr>
            <a:r>
              <a:rPr lang="en-US" sz="1300" dirty="0">
                <a:solidFill>
                  <a:srgbClr val="FFFFFF"/>
                </a:solidFill>
                <a:latin typeface="Calibri" pitchFamily="34" charset="0"/>
                <a:ea typeface="Calibri" pitchFamily="34" charset="-122"/>
                <a:cs typeface="Calibri" pitchFamily="34" charset="-120"/>
              </a:rPr>
              <a:t>courts operate in Texas, one of the most complex judicial structures in the country. Jurisdictions overlap, and which court hears a case is not always obvious.</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BIFURCATED HIGH COURTS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courts of last resort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6_two_high_courts.jpg">    </p:cNvPr>
          <p:cNvPicPr>
            <a:picLocks noChangeAspect="1"/>
          </p:cNvPicPr>
          <p:nvPr/>
        </p:nvPicPr>
        <p:blipFill>
          <a:blip r:embed="rId1"/>
          <a:stretch>
            <a:fillRect/>
          </a:stretch>
        </p:blipFill>
        <p:spPr>
          <a:xfrm>
            <a:off x="7818120" y="1783080"/>
            <a:ext cx="3794760" cy="2011680"/>
          </a:xfrm>
          <a:prstGeom prst="rect">
            <a:avLst/>
          </a:prstGeom>
        </p:spPr>
      </p:pic>
      <p:sp>
        <p:nvSpPr>
          <p:cNvPr id="6" name="Shape 3"/>
          <p:cNvSpPr/>
          <p:nvPr/>
        </p:nvSpPr>
        <p:spPr>
          <a:xfrm>
            <a:off x="594360" y="1783080"/>
            <a:ext cx="3429000" cy="2331720"/>
          </a:xfrm>
          <a:prstGeom prst="roundRect">
            <a:avLst>
              <a:gd name="adj" fmla="val 3137"/>
            </a:avLst>
          </a:prstGeom>
          <a:solidFill>
            <a:srgbClr val="FFFFFF"/>
          </a:solidFill>
          <a:ln w="12700">
            <a:solidFill>
              <a:srgbClr val="E0D7C6"/>
            </a:solidFill>
            <a:prstDash val="solid"/>
          </a:ln>
        </p:spPr>
      </p:sp>
      <p:sp>
        <p:nvSpPr>
          <p:cNvPr id="7" name="Text 4"/>
          <p:cNvSpPr txBox="1"/>
          <p:nvPr/>
        </p:nvSpPr>
        <p:spPr>
          <a:xfrm>
            <a:off x="832104" y="1938528"/>
            <a:ext cx="2953512" cy="256032"/>
          </a:xfrm>
          <a:prstGeom prst="rect">
            <a:avLst/>
          </a:prstGeom>
          <a:noFill/>
          <a:ln/>
        </p:spPr>
        <p:txBody>
          <a:bodyPr wrap="square" lIns="0" tIns="0" rIns="0" bIns="0" rtlCol="0" anchor="t"/>
          <a:lstStyle/>
          <a:p>
            <a:pPr indent="0" marL="0">
              <a:buNone/>
            </a:pPr>
            <a:r>
              <a:rPr lang="en-US" sz="1050" b="1" spc="150" kern="0" dirty="0">
                <a:solidFill>
                  <a:srgbClr val="00788A"/>
                </a:solidFill>
                <a:latin typeface="Calibri" pitchFamily="34" charset="0"/>
                <a:ea typeface="Calibri" pitchFamily="34" charset="-122"/>
                <a:cs typeface="Calibri" pitchFamily="34" charset="-120"/>
              </a:rPr>
              <a:t>CIVIL</a:t>
            </a:r>
            <a:endParaRPr lang="en-US" sz="1050" dirty="0"/>
          </a:p>
        </p:txBody>
      </p:sp>
      <p:sp>
        <p:nvSpPr>
          <p:cNvPr id="8" name="Text 5"/>
          <p:cNvSpPr txBox="1"/>
          <p:nvPr/>
        </p:nvSpPr>
        <p:spPr>
          <a:xfrm>
            <a:off x="832104" y="2212848"/>
            <a:ext cx="2953512" cy="640080"/>
          </a:xfrm>
          <a:prstGeom prst="rect">
            <a:avLst/>
          </a:prstGeom>
          <a:noFill/>
          <a:ln/>
        </p:spPr>
        <p:txBody>
          <a:bodyPr wrap="square" lIns="0" tIns="0" rIns="0" bIns="0" rtlCol="0" anchor="t"/>
          <a:lstStyle/>
          <a:p>
            <a:pPr indent="0" marL="0">
              <a:lnSpc>
                <a:spcPts val="2200"/>
              </a:lnSpc>
              <a:buNone/>
            </a:pPr>
            <a:r>
              <a:rPr lang="en-US" sz="1700" b="1" dirty="0">
                <a:solidFill>
                  <a:srgbClr val="002B5C"/>
                </a:solidFill>
                <a:latin typeface="Cambria" pitchFamily="34" charset="0"/>
                <a:ea typeface="Cambria" pitchFamily="34" charset="-122"/>
                <a:cs typeface="Cambria" pitchFamily="34" charset="-120"/>
              </a:rPr>
              <a:t>Texas Supreme Court</a:t>
            </a:r>
            <a:endParaRPr lang="en-US" sz="1700" dirty="0"/>
          </a:p>
        </p:txBody>
      </p:sp>
      <p:sp>
        <p:nvSpPr>
          <p:cNvPr id="9" name="Text 6"/>
          <p:cNvSpPr txBox="1"/>
          <p:nvPr/>
        </p:nvSpPr>
        <p:spPr>
          <a:xfrm>
            <a:off x="832104" y="2880360"/>
            <a:ext cx="2953512" cy="502920"/>
          </a:xfrm>
          <a:prstGeom prst="rect">
            <a:avLst/>
          </a:prstGeom>
          <a:noFill/>
          <a:ln/>
        </p:spPr>
        <p:txBody>
          <a:bodyPr wrap="square" lIns="0" tIns="0" rIns="0" bIns="0" rtlCol="0" anchor="t"/>
          <a:lstStyle/>
          <a:p>
            <a:pPr indent="0" marL="0">
              <a:lnSpc>
                <a:spcPts val="1500"/>
              </a:lnSpc>
              <a:buNone/>
            </a:pPr>
            <a:r>
              <a:rPr lang="en-US" sz="1150" dirty="0">
                <a:solidFill>
                  <a:srgbClr val="5A6673"/>
                </a:solidFill>
                <a:latin typeface="Calibri" pitchFamily="34" charset="0"/>
                <a:ea typeface="Calibri" pitchFamily="34" charset="-122"/>
                <a:cs typeface="Calibri" pitchFamily="34" charset="-120"/>
              </a:rPr>
              <a:t>Nine members, elected statewide in partisan elections to six year terms.</a:t>
            </a:r>
            <a:endParaRPr lang="en-US" sz="1150" dirty="0"/>
          </a:p>
        </p:txBody>
      </p:sp>
      <p:sp>
        <p:nvSpPr>
          <p:cNvPr id="10" name="Text 7"/>
          <p:cNvSpPr txBox="1"/>
          <p:nvPr/>
        </p:nvSpPr>
        <p:spPr>
          <a:xfrm>
            <a:off x="832104" y="3383280"/>
            <a:ext cx="2953512"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Contracts, injury, family law, land, business disputes, and the constitutionality of statutes in civil matters.</a:t>
            </a:r>
            <a:endParaRPr lang="en-US" sz="1200" dirty="0"/>
          </a:p>
        </p:txBody>
      </p:sp>
      <p:sp>
        <p:nvSpPr>
          <p:cNvPr id="11" name="Shape 8"/>
          <p:cNvSpPr/>
          <p:nvPr/>
        </p:nvSpPr>
        <p:spPr>
          <a:xfrm>
            <a:off x="4297680" y="1783080"/>
            <a:ext cx="3429000" cy="2331720"/>
          </a:xfrm>
          <a:prstGeom prst="roundRect">
            <a:avLst>
              <a:gd name="adj" fmla="val 3137"/>
            </a:avLst>
          </a:prstGeom>
          <a:solidFill>
            <a:srgbClr val="FFFFFF"/>
          </a:solidFill>
          <a:ln w="12700">
            <a:solidFill>
              <a:srgbClr val="E0D7C6"/>
            </a:solidFill>
            <a:prstDash val="solid"/>
          </a:ln>
        </p:spPr>
      </p:sp>
      <p:sp>
        <p:nvSpPr>
          <p:cNvPr id="12" name="Text 9"/>
          <p:cNvSpPr txBox="1"/>
          <p:nvPr/>
        </p:nvSpPr>
        <p:spPr>
          <a:xfrm>
            <a:off x="4535424" y="1938528"/>
            <a:ext cx="2953512" cy="256032"/>
          </a:xfrm>
          <a:prstGeom prst="rect">
            <a:avLst/>
          </a:prstGeom>
          <a:noFill/>
          <a:ln/>
        </p:spPr>
        <p:txBody>
          <a:bodyPr wrap="square" lIns="0" tIns="0" rIns="0" bIns="0" rtlCol="0" anchor="t"/>
          <a:lstStyle/>
          <a:p>
            <a:pPr indent="0" marL="0">
              <a:buNone/>
            </a:pPr>
            <a:r>
              <a:rPr lang="en-US" sz="1050" b="1" spc="150" kern="0" dirty="0">
                <a:solidFill>
                  <a:srgbClr val="98002E"/>
                </a:solidFill>
                <a:latin typeface="Calibri" pitchFamily="34" charset="0"/>
                <a:ea typeface="Calibri" pitchFamily="34" charset="-122"/>
                <a:cs typeface="Calibri" pitchFamily="34" charset="-120"/>
              </a:rPr>
              <a:t>CRIMINAL</a:t>
            </a:r>
            <a:endParaRPr lang="en-US" sz="1050" dirty="0"/>
          </a:p>
        </p:txBody>
      </p:sp>
      <p:sp>
        <p:nvSpPr>
          <p:cNvPr id="13" name="Text 10"/>
          <p:cNvSpPr txBox="1"/>
          <p:nvPr/>
        </p:nvSpPr>
        <p:spPr>
          <a:xfrm>
            <a:off x="4535424" y="2212848"/>
            <a:ext cx="2953512" cy="640080"/>
          </a:xfrm>
          <a:prstGeom prst="rect">
            <a:avLst/>
          </a:prstGeom>
          <a:noFill/>
          <a:ln/>
        </p:spPr>
        <p:txBody>
          <a:bodyPr wrap="square" lIns="0" tIns="0" rIns="0" bIns="0" rtlCol="0" anchor="t"/>
          <a:lstStyle/>
          <a:p>
            <a:pPr indent="0" marL="0">
              <a:lnSpc>
                <a:spcPts val="2200"/>
              </a:lnSpc>
              <a:buNone/>
            </a:pPr>
            <a:r>
              <a:rPr lang="en-US" sz="1700" b="1" dirty="0">
                <a:solidFill>
                  <a:srgbClr val="002B5C"/>
                </a:solidFill>
                <a:latin typeface="Cambria" pitchFamily="34" charset="0"/>
                <a:ea typeface="Cambria" pitchFamily="34" charset="-122"/>
                <a:cs typeface="Cambria" pitchFamily="34" charset="-120"/>
              </a:rPr>
              <a:t>Court of Criminal Appeals</a:t>
            </a:r>
            <a:endParaRPr lang="en-US" sz="1700" dirty="0"/>
          </a:p>
        </p:txBody>
      </p:sp>
      <p:sp>
        <p:nvSpPr>
          <p:cNvPr id="14" name="Text 11"/>
          <p:cNvSpPr txBox="1"/>
          <p:nvPr/>
        </p:nvSpPr>
        <p:spPr>
          <a:xfrm>
            <a:off x="4535424" y="2880360"/>
            <a:ext cx="2953512" cy="502920"/>
          </a:xfrm>
          <a:prstGeom prst="rect">
            <a:avLst/>
          </a:prstGeom>
          <a:noFill/>
          <a:ln/>
        </p:spPr>
        <p:txBody>
          <a:bodyPr wrap="square" lIns="0" tIns="0" rIns="0" bIns="0" rtlCol="0" anchor="t"/>
          <a:lstStyle/>
          <a:p>
            <a:pPr indent="0" marL="0">
              <a:lnSpc>
                <a:spcPts val="1500"/>
              </a:lnSpc>
              <a:buNone/>
            </a:pPr>
            <a:r>
              <a:rPr lang="en-US" sz="1150" dirty="0">
                <a:solidFill>
                  <a:srgbClr val="5A6673"/>
                </a:solidFill>
                <a:latin typeface="Calibri" pitchFamily="34" charset="0"/>
                <a:ea typeface="Calibri" pitchFamily="34" charset="-122"/>
                <a:cs typeface="Calibri" pitchFamily="34" charset="-120"/>
              </a:rPr>
              <a:t>Nine members, elected statewide in partisan elections to six year terms.</a:t>
            </a:r>
            <a:endParaRPr lang="en-US" sz="1150" dirty="0"/>
          </a:p>
        </p:txBody>
      </p:sp>
      <p:sp>
        <p:nvSpPr>
          <p:cNvPr id="15" name="Text 12"/>
          <p:cNvSpPr txBox="1"/>
          <p:nvPr/>
        </p:nvSpPr>
        <p:spPr>
          <a:xfrm>
            <a:off x="4535424" y="3383280"/>
            <a:ext cx="2953512"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All criminal appeals, including automatic review of every death sentence in Texas.</a:t>
            </a:r>
            <a:endParaRPr lang="en-US" sz="1200" dirty="0"/>
          </a:p>
        </p:txBody>
      </p:sp>
      <p:sp>
        <p:nvSpPr>
          <p:cNvPr id="16" name="Shape 13"/>
          <p:cNvSpPr/>
          <p:nvPr/>
        </p:nvSpPr>
        <p:spPr>
          <a:xfrm>
            <a:off x="594360" y="4343400"/>
            <a:ext cx="7178040" cy="960120"/>
          </a:xfrm>
          <a:prstGeom prst="roundRect">
            <a:avLst>
              <a:gd name="adj" fmla="val 6667"/>
            </a:avLst>
          </a:prstGeom>
          <a:solidFill>
            <a:srgbClr val="FFFFFF"/>
          </a:solidFill>
          <a:ln w="19050">
            <a:solidFill>
              <a:srgbClr val="B07D2B"/>
            </a:solidFill>
            <a:prstDash val="solid"/>
          </a:ln>
        </p:spPr>
      </p:sp>
      <p:sp>
        <p:nvSpPr>
          <p:cNvPr id="17" name="Text 14"/>
          <p:cNvSpPr txBox="1"/>
          <p:nvPr/>
        </p:nvSpPr>
        <p:spPr>
          <a:xfrm>
            <a:off x="868680" y="4507992"/>
            <a:ext cx="66294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Only two states do this</a:t>
            </a:r>
            <a:endParaRPr lang="en-US" sz="1400" dirty="0"/>
          </a:p>
        </p:txBody>
      </p:sp>
      <p:sp>
        <p:nvSpPr>
          <p:cNvPr id="18" name="Text 15"/>
          <p:cNvSpPr txBox="1"/>
          <p:nvPr/>
        </p:nvSpPr>
        <p:spPr>
          <a:xfrm>
            <a:off x="868680" y="4873752"/>
            <a:ext cx="6629400" cy="24688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and Oklahoma are the only states that split the highest court by subject matter. Every other state has a single supreme court that hears both civil and criminal appeals.</a:t>
            </a:r>
            <a:endParaRPr lang="en-US" sz="1250" dirty="0"/>
          </a:p>
        </p:txBody>
      </p:sp>
      <p:sp>
        <p:nvSpPr>
          <p:cNvPr id="19" name="Text 16"/>
          <p:cNvSpPr txBox="1"/>
          <p:nvPr/>
        </p:nvSpPr>
        <p:spPr>
          <a:xfrm>
            <a:off x="594360" y="5440680"/>
            <a:ext cx="11002975" cy="914400"/>
          </a:xfrm>
          <a:prstGeom prst="rect">
            <a:avLst/>
          </a:prstGeom>
          <a:noFill/>
          <a:ln/>
        </p:spPr>
        <p:txBody>
          <a:bodyPr wrap="square" lIns="0" tIns="0" rIns="0" bIns="0" rtlCol="0" anchor="t"/>
          <a:lstStyle/>
          <a:p>
            <a:pPr indent="0" marL="0">
              <a:lnSpc>
                <a:spcPts val="1700"/>
              </a:lnSpc>
              <a:buNone/>
            </a:pPr>
            <a:r>
              <a:rPr lang="en-US" sz="1250" b="1" dirty="0">
                <a:solidFill>
                  <a:srgbClr val="00788A"/>
                </a:solidFill>
                <a:latin typeface="Calibri" pitchFamily="34" charset="0"/>
                <a:ea typeface="Calibri" pitchFamily="34" charset="-122"/>
                <a:cs typeface="Calibri" pitchFamily="34" charset="-120"/>
              </a:rPr>
              <a:t>The case for it: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specialization and a manageable caseload in a very large state.   </a:t>
            </a:r>
            <a:pPr indent="0" marL="0">
              <a:lnSpc>
                <a:spcPts val="1700"/>
              </a:lnSpc>
              <a:buNone/>
            </a:pPr>
            <a:r>
              <a:rPr lang="en-US" sz="1250" b="1" dirty="0">
                <a:solidFill>
                  <a:srgbClr val="98002E"/>
                </a:solidFill>
                <a:latin typeface="Calibri" pitchFamily="34" charset="0"/>
                <a:ea typeface="Calibri" pitchFamily="34" charset="-122"/>
                <a:cs typeface="Calibri" pitchFamily="34" charset="-120"/>
              </a:rPr>
              <a:t>The case against: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no single court speaks for Texas law, the two can diverge on shared questions, and voters must learn two sets of judicial races.</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Structure and access</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runs more than two thousand courts with overlapping jurisdiction, and reform commissions have recommended simplification for decades without result. Who benefits from a complicated court structure, and who is harmed by it?</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Only Texas and Oklahoma split the highest court by subject matter. Is specialization worth having no single court that speaks for state law?</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Most Texans who see a courtroom see a justice or municipal court, often without a lawyer. Does a system designed around lawyers serve people who cannot afford one?</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TRIAL COURTS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Trial courts decide facts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6_jp_court.jpg">    </p:cNvPr>
          <p:cNvPicPr>
            <a:picLocks noChangeAspect="1"/>
          </p:cNvPicPr>
          <p:nvPr/>
        </p:nvPicPr>
        <p:blipFill>
          <a:blip r:embed="rId1"/>
          <a:stretch>
            <a:fillRect/>
          </a:stretch>
        </p:blipFill>
        <p:spPr>
          <a:xfrm>
            <a:off x="594360" y="1783080"/>
            <a:ext cx="4389120" cy="2286000"/>
          </a:xfrm>
          <a:prstGeom prst="rect">
            <a:avLst/>
          </a:prstGeom>
        </p:spPr>
      </p:pic>
      <p:sp>
        <p:nvSpPr>
          <p:cNvPr id="6" name="Text 3"/>
          <p:cNvSpPr txBox="1"/>
          <p:nvPr/>
        </p:nvSpPr>
        <p:spPr>
          <a:xfrm>
            <a:off x="594360" y="4160520"/>
            <a:ext cx="4389120" cy="320040"/>
          </a:xfrm>
          <a:prstGeom prst="rect">
            <a:avLst/>
          </a:prstGeom>
          <a:noFill/>
          <a:ln/>
        </p:spPr>
        <p:txBody>
          <a:bodyPr wrap="square" lIns="0" tIns="0" rIns="0" bIns="0" rtlCol="0" anchor="ctr"/>
          <a:lstStyle/>
          <a:p>
            <a:pPr indent="0" marL="0">
              <a:lnSpc>
                <a:spcPts val="1400"/>
              </a:lnSpc>
              <a:buNone/>
            </a:pPr>
            <a:r>
              <a:rPr lang="en-US" sz="1050" i="1" dirty="0">
                <a:solidFill>
                  <a:srgbClr val="5A6673"/>
                </a:solidFill>
                <a:latin typeface="Calibri" pitchFamily="34" charset="0"/>
                <a:ea typeface="Calibri" pitchFamily="34" charset="-122"/>
                <a:cs typeface="Calibri" pitchFamily="34" charset="-120"/>
              </a:rPr>
              <a:t>A justice of the peace courtroom. Texas has more than eight hundred JP courts.</a:t>
            </a:r>
            <a:endParaRPr lang="en-US" sz="1050" dirty="0"/>
          </a:p>
        </p:txBody>
      </p:sp>
      <p:sp>
        <p:nvSpPr>
          <p:cNvPr id="7" name="Text 4"/>
          <p:cNvSpPr txBox="1"/>
          <p:nvPr/>
        </p:nvSpPr>
        <p:spPr>
          <a:xfrm>
            <a:off x="5257800" y="1783080"/>
            <a:ext cx="210312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District courts</a:t>
            </a:r>
            <a:endParaRPr lang="en-US" sz="1300" dirty="0"/>
          </a:p>
        </p:txBody>
      </p:sp>
      <p:sp>
        <p:nvSpPr>
          <p:cNvPr id="8" name="Text 5"/>
          <p:cNvSpPr txBox="1"/>
          <p:nvPr/>
        </p:nvSpPr>
        <p:spPr>
          <a:xfrm>
            <a:off x="7452360" y="1783080"/>
            <a:ext cx="4144975" cy="9601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Felonies, divorce and family matters, land title, and civil disputes above a dollar threshold. One judge, elected in the district.</a:t>
            </a:r>
            <a:endParaRPr lang="en-US" sz="1200" dirty="0"/>
          </a:p>
        </p:txBody>
      </p:sp>
      <p:sp>
        <p:nvSpPr>
          <p:cNvPr id="9" name="Text 6"/>
          <p:cNvSpPr txBox="1"/>
          <p:nvPr/>
        </p:nvSpPr>
        <p:spPr>
          <a:xfrm>
            <a:off x="5257800" y="2834640"/>
            <a:ext cx="210312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County courts</a:t>
            </a:r>
            <a:endParaRPr lang="en-US" sz="1300" dirty="0"/>
          </a:p>
        </p:txBody>
      </p:sp>
      <p:sp>
        <p:nvSpPr>
          <p:cNvPr id="10" name="Text 7"/>
          <p:cNvSpPr txBox="1"/>
          <p:nvPr/>
        </p:nvSpPr>
        <p:spPr>
          <a:xfrm>
            <a:off x="7452360" y="2834640"/>
            <a:ext cx="4144975" cy="9601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Constitutional county courts and statutory courts at law. Class A and B misdemeanors, probate, appeals from JP courts.</a:t>
            </a:r>
            <a:endParaRPr lang="en-US" sz="1200" dirty="0"/>
          </a:p>
        </p:txBody>
      </p:sp>
      <p:sp>
        <p:nvSpPr>
          <p:cNvPr id="11" name="Text 8"/>
          <p:cNvSpPr txBox="1"/>
          <p:nvPr/>
        </p:nvSpPr>
        <p:spPr>
          <a:xfrm>
            <a:off x="5257800" y="3886200"/>
            <a:ext cx="210312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Justice of the peace</a:t>
            </a:r>
            <a:endParaRPr lang="en-US" sz="1300" dirty="0"/>
          </a:p>
        </p:txBody>
      </p:sp>
      <p:sp>
        <p:nvSpPr>
          <p:cNvPr id="12" name="Text 9"/>
          <p:cNvSpPr txBox="1"/>
          <p:nvPr/>
        </p:nvSpPr>
        <p:spPr>
          <a:xfrm>
            <a:off x="7452360" y="3886200"/>
            <a:ext cx="4144975" cy="9601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Class C misdemeanors, small claims, evictions, and truancy. No law degree is required to serve.</a:t>
            </a:r>
            <a:endParaRPr lang="en-US" sz="1200" dirty="0"/>
          </a:p>
        </p:txBody>
      </p:sp>
      <p:sp>
        <p:nvSpPr>
          <p:cNvPr id="13" name="Text 10"/>
          <p:cNvSpPr txBox="1"/>
          <p:nvPr/>
        </p:nvSpPr>
        <p:spPr>
          <a:xfrm>
            <a:off x="5257800" y="4937760"/>
            <a:ext cx="2103120" cy="310896"/>
          </a:xfrm>
          <a:prstGeom prst="rect">
            <a:avLst/>
          </a:prstGeom>
          <a:noFill/>
          <a:ln/>
        </p:spPr>
        <p:txBody>
          <a:bodyPr wrap="square" lIns="0" tIns="0" rIns="0" bIns="0" rtlCol="0" anchor="t"/>
          <a:lstStyle/>
          <a:p>
            <a:pPr indent="0" marL="0">
              <a:buNone/>
            </a:pPr>
            <a:r>
              <a:rPr lang="en-US" sz="1300" b="1" dirty="0">
                <a:solidFill>
                  <a:srgbClr val="B07D2B"/>
                </a:solidFill>
                <a:latin typeface="Calibri" pitchFamily="34" charset="0"/>
                <a:ea typeface="Calibri" pitchFamily="34" charset="-122"/>
                <a:cs typeface="Calibri" pitchFamily="34" charset="-120"/>
              </a:rPr>
              <a:t>Municipal courts</a:t>
            </a:r>
            <a:endParaRPr lang="en-US" sz="1300" dirty="0"/>
          </a:p>
        </p:txBody>
      </p:sp>
      <p:sp>
        <p:nvSpPr>
          <p:cNvPr id="14" name="Text 11"/>
          <p:cNvSpPr txBox="1"/>
          <p:nvPr/>
        </p:nvSpPr>
        <p:spPr>
          <a:xfrm>
            <a:off x="7452360" y="4937760"/>
            <a:ext cx="4144975" cy="96012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City ordinance violations and Class C misdemeanors within city limits. Traffic tickets live here.</a:t>
            </a:r>
            <a:endParaRPr lang="en-US" sz="1200" dirty="0"/>
          </a:p>
        </p:txBody>
      </p:sp>
      <p:sp>
        <p:nvSpPr>
          <p:cNvPr id="15" name="Shape 12"/>
          <p:cNvSpPr/>
          <p:nvPr/>
        </p:nvSpPr>
        <p:spPr>
          <a:xfrm>
            <a:off x="594360" y="4617720"/>
            <a:ext cx="4389120" cy="1463040"/>
          </a:xfrm>
          <a:prstGeom prst="roundRect">
            <a:avLst>
              <a:gd name="adj" fmla="val 4375"/>
            </a:avLst>
          </a:prstGeom>
          <a:solidFill>
            <a:srgbClr val="FFFFFF"/>
          </a:solidFill>
          <a:ln w="19050">
            <a:solidFill>
              <a:srgbClr val="B07D2B"/>
            </a:solidFill>
            <a:prstDash val="solid"/>
          </a:ln>
        </p:spPr>
      </p:sp>
      <p:sp>
        <p:nvSpPr>
          <p:cNvPr id="16" name="Text 13"/>
          <p:cNvSpPr txBox="1"/>
          <p:nvPr/>
        </p:nvSpPr>
        <p:spPr>
          <a:xfrm>
            <a:off x="868680" y="4782312"/>
            <a:ext cx="384048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 fact worth pausing on</a:t>
            </a:r>
            <a:endParaRPr lang="en-US" sz="1400" dirty="0"/>
          </a:p>
        </p:txBody>
      </p:sp>
      <p:sp>
        <p:nvSpPr>
          <p:cNvPr id="17" name="Text 14"/>
          <p:cNvSpPr txBox="1"/>
          <p:nvPr/>
        </p:nvSpPr>
        <p:spPr>
          <a:xfrm>
            <a:off x="868680" y="5148072"/>
            <a:ext cx="3840480" cy="7498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does not require a justice of the peace to be a lawyer. JPs handle evictions, small claims, and truancy, and in many counties they also conduct inquests. Supporters value local knowledge and accessibility. Critics question decisions of real consequence made without legal training.</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APPELLATE COURTS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Appellate courts review process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6_civil_trial.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783080"/>
            <a:ext cx="6949440" cy="73152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An appeal is not a second trial. There is no new evidence, no new witnesses, and no jury. The appellate court reviews the record to decide whether the law was applied correctly and the process was fair.</a:t>
            </a:r>
            <a:endParaRPr lang="en-US" sz="1350" dirty="0"/>
          </a:p>
        </p:txBody>
      </p:sp>
      <p:sp>
        <p:nvSpPr>
          <p:cNvPr id="7" name="Shape 4"/>
          <p:cNvSpPr/>
          <p:nvPr/>
        </p:nvSpPr>
        <p:spPr>
          <a:xfrm>
            <a:off x="594360" y="2651760"/>
            <a:ext cx="2164080" cy="1234440"/>
          </a:xfrm>
          <a:prstGeom prst="roundRect">
            <a:avLst>
              <a:gd name="adj" fmla="val 5185"/>
            </a:avLst>
          </a:prstGeom>
          <a:solidFill>
            <a:srgbClr val="FFFFFF"/>
          </a:solidFill>
          <a:ln w="25400">
            <a:solidFill>
              <a:srgbClr val="00788A"/>
            </a:solidFill>
            <a:prstDash val="solid"/>
          </a:ln>
        </p:spPr>
      </p:sp>
      <p:sp>
        <p:nvSpPr>
          <p:cNvPr id="8" name="Text 5"/>
          <p:cNvSpPr txBox="1"/>
          <p:nvPr/>
        </p:nvSpPr>
        <p:spPr>
          <a:xfrm>
            <a:off x="795528" y="2798064"/>
            <a:ext cx="1761744" cy="329184"/>
          </a:xfrm>
          <a:prstGeom prst="rect">
            <a:avLst/>
          </a:prstGeom>
          <a:noFill/>
          <a:ln/>
        </p:spPr>
        <p:txBody>
          <a:bodyPr wrap="square" lIns="0" tIns="0" rIns="0" bIns="0" rtlCol="0" anchor="t"/>
          <a:lstStyle/>
          <a:p>
            <a:pPr indent="0" marL="0">
              <a:buNone/>
            </a:pPr>
            <a:r>
              <a:rPr lang="en-US" sz="1400" b="1" dirty="0">
                <a:solidFill>
                  <a:srgbClr val="00788A"/>
                </a:solidFill>
                <a:latin typeface="Calibri" pitchFamily="34" charset="0"/>
                <a:ea typeface="Calibri" pitchFamily="34" charset="-122"/>
                <a:cs typeface="Calibri" pitchFamily="34" charset="-120"/>
              </a:rPr>
              <a:t>Affirm</a:t>
            </a:r>
            <a:endParaRPr lang="en-US" sz="1400" dirty="0"/>
          </a:p>
        </p:txBody>
      </p:sp>
      <p:sp>
        <p:nvSpPr>
          <p:cNvPr id="9" name="Text 6"/>
          <p:cNvSpPr txBox="1"/>
          <p:nvPr/>
        </p:nvSpPr>
        <p:spPr>
          <a:xfrm>
            <a:off x="795528" y="3154680"/>
            <a:ext cx="1761744"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lower court's decision stands.</a:t>
            </a:r>
            <a:endParaRPr lang="en-US" sz="1200" dirty="0"/>
          </a:p>
        </p:txBody>
      </p:sp>
      <p:sp>
        <p:nvSpPr>
          <p:cNvPr id="10" name="Shape 7"/>
          <p:cNvSpPr/>
          <p:nvPr/>
        </p:nvSpPr>
        <p:spPr>
          <a:xfrm>
            <a:off x="2987040" y="2651760"/>
            <a:ext cx="2164080" cy="1234440"/>
          </a:xfrm>
          <a:prstGeom prst="roundRect">
            <a:avLst>
              <a:gd name="adj" fmla="val 5185"/>
            </a:avLst>
          </a:prstGeom>
          <a:solidFill>
            <a:srgbClr val="FFFFFF"/>
          </a:solidFill>
          <a:ln w="25400">
            <a:solidFill>
              <a:srgbClr val="98002E"/>
            </a:solidFill>
            <a:prstDash val="solid"/>
          </a:ln>
        </p:spPr>
      </p:sp>
      <p:sp>
        <p:nvSpPr>
          <p:cNvPr id="11" name="Text 8"/>
          <p:cNvSpPr txBox="1"/>
          <p:nvPr/>
        </p:nvSpPr>
        <p:spPr>
          <a:xfrm>
            <a:off x="3188208" y="2798064"/>
            <a:ext cx="1761744" cy="329184"/>
          </a:xfrm>
          <a:prstGeom prst="rect">
            <a:avLst/>
          </a:prstGeom>
          <a:noFill/>
          <a:ln/>
        </p:spPr>
        <p:txBody>
          <a:bodyPr wrap="square" lIns="0" tIns="0" rIns="0" bIns="0" rtlCol="0" anchor="t"/>
          <a:lstStyle/>
          <a:p>
            <a:pPr indent="0" marL="0">
              <a:buNone/>
            </a:pPr>
            <a:r>
              <a:rPr lang="en-US" sz="1400" b="1" dirty="0">
                <a:solidFill>
                  <a:srgbClr val="98002E"/>
                </a:solidFill>
                <a:latin typeface="Calibri" pitchFamily="34" charset="0"/>
                <a:ea typeface="Calibri" pitchFamily="34" charset="-122"/>
                <a:cs typeface="Calibri" pitchFamily="34" charset="-120"/>
              </a:rPr>
              <a:t>Reverse</a:t>
            </a:r>
            <a:endParaRPr lang="en-US" sz="1400" dirty="0"/>
          </a:p>
        </p:txBody>
      </p:sp>
      <p:sp>
        <p:nvSpPr>
          <p:cNvPr id="12" name="Text 9"/>
          <p:cNvSpPr txBox="1"/>
          <p:nvPr/>
        </p:nvSpPr>
        <p:spPr>
          <a:xfrm>
            <a:off x="3188208" y="3154680"/>
            <a:ext cx="1761744"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decision is overturned.</a:t>
            </a:r>
            <a:endParaRPr lang="en-US" sz="1200" dirty="0"/>
          </a:p>
        </p:txBody>
      </p:sp>
      <p:sp>
        <p:nvSpPr>
          <p:cNvPr id="13" name="Shape 10"/>
          <p:cNvSpPr/>
          <p:nvPr/>
        </p:nvSpPr>
        <p:spPr>
          <a:xfrm>
            <a:off x="5379720" y="2651760"/>
            <a:ext cx="2164080" cy="1234440"/>
          </a:xfrm>
          <a:prstGeom prst="roundRect">
            <a:avLst>
              <a:gd name="adj" fmla="val 5185"/>
            </a:avLst>
          </a:prstGeom>
          <a:solidFill>
            <a:srgbClr val="FFFFFF"/>
          </a:solidFill>
          <a:ln w="25400">
            <a:solidFill>
              <a:srgbClr val="B07D2B"/>
            </a:solidFill>
            <a:prstDash val="solid"/>
          </a:ln>
        </p:spPr>
      </p:sp>
      <p:sp>
        <p:nvSpPr>
          <p:cNvPr id="14" name="Text 11"/>
          <p:cNvSpPr txBox="1"/>
          <p:nvPr/>
        </p:nvSpPr>
        <p:spPr>
          <a:xfrm>
            <a:off x="5580888" y="2798064"/>
            <a:ext cx="1761744" cy="329184"/>
          </a:xfrm>
          <a:prstGeom prst="rect">
            <a:avLst/>
          </a:prstGeom>
          <a:noFill/>
          <a:ln/>
        </p:spPr>
        <p:txBody>
          <a:bodyPr wrap="square" lIns="0" tIns="0" rIns="0" bIns="0" rtlCol="0" anchor="t"/>
          <a:lstStyle/>
          <a:p>
            <a:pPr indent="0" marL="0">
              <a:buNone/>
            </a:pPr>
            <a:r>
              <a:rPr lang="en-US" sz="1400" b="1" dirty="0">
                <a:solidFill>
                  <a:srgbClr val="B07D2B"/>
                </a:solidFill>
                <a:latin typeface="Calibri" pitchFamily="34" charset="0"/>
                <a:ea typeface="Calibri" pitchFamily="34" charset="-122"/>
                <a:cs typeface="Calibri" pitchFamily="34" charset="-120"/>
              </a:rPr>
              <a:t>Remand</a:t>
            </a:r>
            <a:endParaRPr lang="en-US" sz="1400" dirty="0"/>
          </a:p>
        </p:txBody>
      </p:sp>
      <p:sp>
        <p:nvSpPr>
          <p:cNvPr id="15" name="Text 12"/>
          <p:cNvSpPr txBox="1"/>
          <p:nvPr/>
        </p:nvSpPr>
        <p:spPr>
          <a:xfrm>
            <a:off x="5580888" y="3154680"/>
            <a:ext cx="1761744"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The case returns to the lower court for further proceedings.</a:t>
            </a:r>
            <a:endParaRPr lang="en-US" sz="1200" dirty="0"/>
          </a:p>
        </p:txBody>
      </p:sp>
      <p:sp>
        <p:nvSpPr>
          <p:cNvPr id="16" name="Shape 13"/>
          <p:cNvSpPr/>
          <p:nvPr/>
        </p:nvSpPr>
        <p:spPr>
          <a:xfrm>
            <a:off x="594360" y="4069080"/>
            <a:ext cx="6949440" cy="1143000"/>
          </a:xfrm>
          <a:prstGeom prst="roundRect">
            <a:avLst>
              <a:gd name="adj" fmla="val 5600"/>
            </a:avLst>
          </a:prstGeom>
          <a:solidFill>
            <a:srgbClr val="FFFFFF"/>
          </a:solidFill>
          <a:ln w="19050">
            <a:solidFill>
              <a:srgbClr val="B07D2B"/>
            </a:solidFill>
            <a:prstDash val="solid"/>
          </a:ln>
        </p:spPr>
      </p:sp>
      <p:sp>
        <p:nvSpPr>
          <p:cNvPr id="17" name="Text 14"/>
          <p:cNvSpPr txBox="1"/>
          <p:nvPr/>
        </p:nvSpPr>
        <p:spPr>
          <a:xfrm>
            <a:off x="868680" y="4233672"/>
            <a:ext cx="6400800"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Why appellate decisions reach beyond one case</a:t>
            </a:r>
            <a:endParaRPr lang="en-US" sz="1400" dirty="0"/>
          </a:p>
        </p:txBody>
      </p:sp>
      <p:sp>
        <p:nvSpPr>
          <p:cNvPr id="18" name="Text 15"/>
          <p:cNvSpPr txBox="1"/>
          <p:nvPr/>
        </p:nvSpPr>
        <p:spPr>
          <a:xfrm>
            <a:off x="868680" y="4599432"/>
            <a:ext cx="6400800" cy="4297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Courts of appeals sit in panels of three. Their published decisions set precedent binding lower courts, so a single appeal can change how the law works across an entire region of Texas.</a:t>
            </a:r>
            <a:endParaRPr lang="en-US" sz="1250" dirty="0"/>
          </a:p>
        </p:txBody>
      </p:sp>
      <p:sp>
        <p:nvSpPr>
          <p:cNvPr id="19" name="Text 16"/>
          <p:cNvSpPr txBox="1"/>
          <p:nvPr/>
        </p:nvSpPr>
        <p:spPr>
          <a:xfrm>
            <a:off x="594360" y="5394960"/>
            <a:ext cx="6949440" cy="548640"/>
          </a:xfrm>
          <a:prstGeom prst="rect">
            <a:avLst/>
          </a:prstGeom>
          <a:noFill/>
          <a:ln/>
        </p:spPr>
        <p:txBody>
          <a:bodyPr wrap="square" lIns="0" tIns="0" rIns="0" bIns="0" rtlCol="0" anchor="t"/>
          <a:lstStyle/>
          <a:p>
            <a:pPr indent="0" marL="0">
              <a:lnSpc>
                <a:spcPts val="1700"/>
              </a:lnSpc>
              <a:buNone/>
            </a:pPr>
            <a:r>
              <a:rPr lang="en-US" sz="1250" i="1" dirty="0">
                <a:solidFill>
                  <a:srgbClr val="002B5C"/>
                </a:solidFill>
                <a:latin typeface="Calibri" pitchFamily="34" charset="0"/>
                <a:ea typeface="Calibri" pitchFamily="34" charset="-122"/>
                <a:cs typeface="Calibri" pitchFamily="34" charset="-120"/>
              </a:rPr>
              <a:t>Fourteen regional courts of appeals, plus the statewide Fifteenth Court of Appeals operating since September 2024 for certain civil matters involving the state.</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CIVIL AND CRIMINAL JUSTICE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different processes, two different standards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Shape 3"/>
          <p:cNvSpPr/>
          <p:nvPr/>
        </p:nvSpPr>
        <p:spPr>
          <a:xfrm>
            <a:off x="594360" y="1783080"/>
            <a:ext cx="5318608" cy="3246120"/>
          </a:xfrm>
          <a:prstGeom prst="roundRect">
            <a:avLst>
              <a:gd name="adj" fmla="val 2254"/>
            </a:avLst>
          </a:prstGeom>
          <a:solidFill>
            <a:srgbClr val="FFFFFF"/>
          </a:solidFill>
          <a:ln w="12700">
            <a:solidFill>
              <a:srgbClr val="E0D7C6"/>
            </a:solidFill>
            <a:prstDash val="solid"/>
          </a:ln>
        </p:spPr>
      </p:sp>
      <p:sp>
        <p:nvSpPr>
          <p:cNvPr id="6" name="Shape 4"/>
          <p:cNvSpPr/>
          <p:nvPr/>
        </p:nvSpPr>
        <p:spPr>
          <a:xfrm>
            <a:off x="594360" y="1783080"/>
            <a:ext cx="5318608" cy="822960"/>
          </a:xfrm>
          <a:prstGeom prst="roundRect">
            <a:avLst>
              <a:gd name="adj" fmla="val 8889"/>
            </a:avLst>
          </a:prstGeom>
          <a:solidFill>
            <a:srgbClr val="00788A"/>
          </a:solidFill>
          <a:ln/>
        </p:spPr>
      </p:sp>
      <p:sp>
        <p:nvSpPr>
          <p:cNvPr id="7" name="Text 5"/>
          <p:cNvSpPr txBox="1"/>
          <p:nvPr/>
        </p:nvSpPr>
        <p:spPr>
          <a:xfrm>
            <a:off x="850392" y="1901952"/>
            <a:ext cx="4806544" cy="310896"/>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CIVIL</a:t>
            </a:r>
            <a:endParaRPr lang="en-US" sz="1350" dirty="0"/>
          </a:p>
        </p:txBody>
      </p:sp>
      <p:sp>
        <p:nvSpPr>
          <p:cNvPr id="8" name="Text 6"/>
          <p:cNvSpPr txBox="1"/>
          <p:nvPr/>
        </p:nvSpPr>
        <p:spPr>
          <a:xfrm>
            <a:off x="850392" y="2231136"/>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A dispute between parties</a:t>
            </a:r>
            <a:endParaRPr lang="en-US" sz="1150" dirty="0"/>
          </a:p>
        </p:txBody>
      </p:sp>
      <p:sp>
        <p:nvSpPr>
          <p:cNvPr id="9" name="Text 7"/>
          <p:cNvSpPr txBox="1"/>
          <p:nvPr/>
        </p:nvSpPr>
        <p:spPr>
          <a:xfrm>
            <a:off x="850392" y="2743200"/>
            <a:ext cx="4806544" cy="214884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Brought by a plaintiff, not the state</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Preponderance of the evidence</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Remedy is usually money or an order</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No right to appointed counsel</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Most cases settle before trial</a:t>
            </a:r>
            <a:endParaRPr lang="en-US" sz="1250" dirty="0"/>
          </a:p>
        </p:txBody>
      </p:sp>
      <p:sp>
        <p:nvSpPr>
          <p:cNvPr id="10" name="Shape 8"/>
          <p:cNvSpPr/>
          <p:nvPr/>
        </p:nvSpPr>
        <p:spPr>
          <a:xfrm>
            <a:off x="6278728" y="1783080"/>
            <a:ext cx="5318608" cy="3246120"/>
          </a:xfrm>
          <a:prstGeom prst="roundRect">
            <a:avLst>
              <a:gd name="adj" fmla="val 2254"/>
            </a:avLst>
          </a:prstGeom>
          <a:solidFill>
            <a:srgbClr val="FFFFFF"/>
          </a:solidFill>
          <a:ln w="12700">
            <a:solidFill>
              <a:srgbClr val="E0D7C6"/>
            </a:solidFill>
            <a:prstDash val="solid"/>
          </a:ln>
        </p:spPr>
      </p:sp>
      <p:sp>
        <p:nvSpPr>
          <p:cNvPr id="11" name="Shape 9"/>
          <p:cNvSpPr/>
          <p:nvPr/>
        </p:nvSpPr>
        <p:spPr>
          <a:xfrm>
            <a:off x="6278728" y="1783080"/>
            <a:ext cx="5318608" cy="822960"/>
          </a:xfrm>
          <a:prstGeom prst="roundRect">
            <a:avLst>
              <a:gd name="adj" fmla="val 8889"/>
            </a:avLst>
          </a:prstGeom>
          <a:solidFill>
            <a:srgbClr val="98002E"/>
          </a:solidFill>
          <a:ln/>
        </p:spPr>
      </p:sp>
      <p:sp>
        <p:nvSpPr>
          <p:cNvPr id="12" name="Text 10"/>
          <p:cNvSpPr txBox="1"/>
          <p:nvPr/>
        </p:nvSpPr>
        <p:spPr>
          <a:xfrm>
            <a:off x="6534760" y="1901952"/>
            <a:ext cx="4806544" cy="310896"/>
          </a:xfrm>
          <a:prstGeom prst="rect">
            <a:avLst/>
          </a:prstGeom>
          <a:noFill/>
          <a:ln/>
        </p:spPr>
        <p:txBody>
          <a:bodyPr wrap="square" lIns="0" tIns="0" rIns="0" bIns="0" rtlCol="0" anchor="t"/>
          <a:lstStyle/>
          <a:p>
            <a:pPr indent="0" marL="0">
              <a:buNone/>
            </a:pPr>
            <a:r>
              <a:rPr lang="en-US" sz="1350" b="1" dirty="0">
                <a:solidFill>
                  <a:srgbClr val="FFFFFF"/>
                </a:solidFill>
                <a:latin typeface="Calibri" pitchFamily="34" charset="0"/>
                <a:ea typeface="Calibri" pitchFamily="34" charset="-122"/>
                <a:cs typeface="Calibri" pitchFamily="34" charset="-120"/>
              </a:rPr>
              <a:t>CRIMINAL</a:t>
            </a:r>
            <a:endParaRPr lang="en-US" sz="1350" dirty="0"/>
          </a:p>
        </p:txBody>
      </p:sp>
      <p:sp>
        <p:nvSpPr>
          <p:cNvPr id="13" name="Text 11"/>
          <p:cNvSpPr txBox="1"/>
          <p:nvPr/>
        </p:nvSpPr>
        <p:spPr>
          <a:xfrm>
            <a:off x="6534760" y="2231136"/>
            <a:ext cx="4806544" cy="274320"/>
          </a:xfrm>
          <a:prstGeom prst="rect">
            <a:avLst/>
          </a:prstGeom>
          <a:noFill/>
          <a:ln/>
        </p:spPr>
        <p:txBody>
          <a:bodyPr wrap="square" lIns="0" tIns="0" rIns="0" bIns="0" rtlCol="0" anchor="t"/>
          <a:lstStyle/>
          <a:p>
            <a:pPr indent="0" marL="0">
              <a:buNone/>
            </a:pPr>
            <a:r>
              <a:rPr lang="en-US" sz="1150" dirty="0">
                <a:solidFill>
                  <a:srgbClr val="F0E6D2"/>
                </a:solidFill>
                <a:latin typeface="Calibri" pitchFamily="34" charset="0"/>
                <a:ea typeface="Calibri" pitchFamily="34" charset="-122"/>
                <a:cs typeface="Calibri" pitchFamily="34" charset="-120"/>
              </a:rPr>
              <a:t>The state prosecutes an offense</a:t>
            </a:r>
            <a:endParaRPr lang="en-US" sz="1150" dirty="0"/>
          </a:p>
        </p:txBody>
      </p:sp>
      <p:sp>
        <p:nvSpPr>
          <p:cNvPr id="14" name="Text 12"/>
          <p:cNvSpPr txBox="1"/>
          <p:nvPr/>
        </p:nvSpPr>
        <p:spPr>
          <a:xfrm>
            <a:off x="6534760" y="2743200"/>
            <a:ext cx="4806544" cy="2148840"/>
          </a:xfrm>
          <a:prstGeom prst="rect">
            <a:avLst/>
          </a:prstGeom>
          <a:noFill/>
          <a:ln/>
        </p:spPr>
        <p:txBody>
          <a:bodyPr wrap="square" lIns="0" tIns="0" rIns="0" bIns="0" rtlCol="0" anchor="t"/>
          <a:lstStyle/>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Brought by the state against a defendant</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Beyond a reasonable doubt</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Penalty may include fines or confinement</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Right to counsel under Gideon v. Wainwright</a:t>
            </a:r>
            <a:endParaRPr lang="en-US" sz="1250" dirty="0"/>
          </a:p>
          <a:p>
            <a:pPr marL="342900" indent="-342900">
              <a:lnSpc>
                <a:spcPts val="18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Most cases end in plea bargains</a:t>
            </a:r>
            <a:endParaRPr lang="en-US" sz="1250" dirty="0"/>
          </a:p>
        </p:txBody>
      </p:sp>
      <p:pic>
        <p:nvPicPr>
          <p:cNvPr id="15" name="Image 0" descr="images/tx6_criminal_justice.jpg">    </p:cNvPr>
          <p:cNvPicPr>
            <a:picLocks noChangeAspect="1"/>
          </p:cNvPicPr>
          <p:nvPr/>
        </p:nvPicPr>
        <p:blipFill>
          <a:blip r:embed="rId1"/>
          <a:stretch>
            <a:fillRect/>
          </a:stretch>
        </p:blipFill>
        <p:spPr>
          <a:xfrm>
            <a:off x="594360" y="5257800"/>
            <a:ext cx="3108960" cy="1051560"/>
          </a:xfrm>
          <a:prstGeom prst="rect">
            <a:avLst/>
          </a:prstGeom>
        </p:spPr>
      </p:pic>
      <p:sp>
        <p:nvSpPr>
          <p:cNvPr id="16" name="Text 13"/>
          <p:cNvSpPr txBox="1"/>
          <p:nvPr/>
        </p:nvSpPr>
        <p:spPr>
          <a:xfrm>
            <a:off x="3977640" y="5303520"/>
            <a:ext cx="7619695" cy="1005840"/>
          </a:xfrm>
          <a:prstGeom prst="rect">
            <a:avLst/>
          </a:prstGeom>
          <a:noFill/>
          <a:ln/>
        </p:spPr>
        <p:txBody>
          <a:bodyPr wrap="square" lIns="0" tIns="0" rIns="0" bIns="0" rtlCol="0" anchor="t"/>
          <a:lstStyle/>
          <a:p>
            <a:pPr indent="0" marL="0">
              <a:lnSpc>
                <a:spcPts val="1700"/>
              </a:lnSpc>
              <a:buNone/>
            </a:pPr>
            <a:r>
              <a:rPr lang="en-US" sz="1250" b="1" dirty="0">
                <a:solidFill>
                  <a:srgbClr val="002B5C"/>
                </a:solidFill>
                <a:latin typeface="Calibri" pitchFamily="34" charset="0"/>
                <a:ea typeface="Calibri" pitchFamily="34" charset="-122"/>
                <a:cs typeface="Calibri" pitchFamily="34" charset="-120"/>
              </a:rPr>
              <a:t>The same act can be both. </a:t>
            </a:r>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person acquitted in a criminal trial can still lose a civil suit over the same conduct, because the standard of proof is lower. That is not double jeopardy, since the state is not prosecuting twice.</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JUDICIAL SELECTION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Texas elects nearly all of its judges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pic>
        <p:nvPicPr>
          <p:cNvPr id="5" name="Image 0" descr="images/tx6_judicial_election.jpg">    </p:cNvPr>
          <p:cNvPicPr>
            <a:picLocks noChangeAspect="1"/>
          </p:cNvPicPr>
          <p:nvPr/>
        </p:nvPicPr>
        <p:blipFill>
          <a:blip r:embed="rId1"/>
          <a:stretch>
            <a:fillRect/>
          </a:stretch>
        </p:blipFill>
        <p:spPr>
          <a:xfrm>
            <a:off x="7772400" y="1783080"/>
            <a:ext cx="3840480" cy="2148840"/>
          </a:xfrm>
          <a:prstGeom prst="rect">
            <a:avLst/>
          </a:prstGeom>
        </p:spPr>
      </p:pic>
      <p:sp>
        <p:nvSpPr>
          <p:cNvPr id="6" name="Text 3"/>
          <p:cNvSpPr txBox="1"/>
          <p:nvPr/>
        </p:nvSpPr>
        <p:spPr>
          <a:xfrm>
            <a:off x="594360" y="1783080"/>
            <a:ext cx="6949440" cy="77724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From municipal benches to both high courts, Texas judges run in partisan elections, raise campaign money, and appear on the ballot with party labels. Only a handful of states do this for nearly every judicial office.</a:t>
            </a:r>
            <a:endParaRPr lang="en-US" sz="1350" dirty="0"/>
          </a:p>
        </p:txBody>
      </p:sp>
      <p:sp>
        <p:nvSpPr>
          <p:cNvPr id="7" name="Shape 4"/>
          <p:cNvSpPr/>
          <p:nvPr/>
        </p:nvSpPr>
        <p:spPr>
          <a:xfrm>
            <a:off x="594360" y="2697480"/>
            <a:ext cx="6949440" cy="749808"/>
          </a:xfrm>
          <a:prstGeom prst="roundRect">
            <a:avLst>
              <a:gd name="adj" fmla="val 7317"/>
            </a:avLst>
          </a:prstGeom>
          <a:solidFill>
            <a:srgbClr val="FFFFFF"/>
          </a:solidFill>
          <a:ln w="12700">
            <a:solidFill>
              <a:srgbClr val="E0D7C6"/>
            </a:solidFill>
            <a:prstDash val="solid"/>
          </a:ln>
        </p:spPr>
      </p:sp>
      <p:sp>
        <p:nvSpPr>
          <p:cNvPr id="8" name="Shape 5"/>
          <p:cNvSpPr/>
          <p:nvPr/>
        </p:nvSpPr>
        <p:spPr>
          <a:xfrm>
            <a:off x="594360" y="2697480"/>
            <a:ext cx="118872" cy="749808"/>
          </a:xfrm>
          <a:prstGeom prst="roundRect">
            <a:avLst>
              <a:gd name="adj" fmla="val 46154"/>
            </a:avLst>
          </a:prstGeom>
          <a:solidFill>
            <a:srgbClr val="98002E"/>
          </a:solidFill>
          <a:ln/>
        </p:spPr>
      </p:sp>
      <p:sp>
        <p:nvSpPr>
          <p:cNvPr id="9" name="Text 6"/>
          <p:cNvSpPr txBox="1"/>
          <p:nvPr/>
        </p:nvSpPr>
        <p:spPr>
          <a:xfrm>
            <a:off x="886968" y="278892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Partisan election</a:t>
            </a:r>
            <a:endParaRPr lang="en-US" sz="1250" dirty="0"/>
          </a:p>
        </p:txBody>
      </p:sp>
      <p:sp>
        <p:nvSpPr>
          <p:cNvPr id="10" name="Text 7"/>
          <p:cNvSpPr txBox="1"/>
          <p:nvPr/>
        </p:nvSpPr>
        <p:spPr>
          <a:xfrm>
            <a:off x="886968" y="3081528"/>
            <a:ext cx="6400800" cy="292608"/>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Texas. Judges run with party labels and raise money.</a:t>
            </a:r>
            <a:endParaRPr lang="en-US" sz="1150" dirty="0"/>
          </a:p>
        </p:txBody>
      </p:sp>
      <p:sp>
        <p:nvSpPr>
          <p:cNvPr id="11" name="Shape 8"/>
          <p:cNvSpPr/>
          <p:nvPr/>
        </p:nvSpPr>
        <p:spPr>
          <a:xfrm>
            <a:off x="594360" y="3520440"/>
            <a:ext cx="6949440" cy="749808"/>
          </a:xfrm>
          <a:prstGeom prst="roundRect">
            <a:avLst>
              <a:gd name="adj" fmla="val 7317"/>
            </a:avLst>
          </a:prstGeom>
          <a:solidFill>
            <a:srgbClr val="FFFFFF"/>
          </a:solidFill>
          <a:ln w="12700">
            <a:solidFill>
              <a:srgbClr val="E0D7C6"/>
            </a:solidFill>
            <a:prstDash val="solid"/>
          </a:ln>
        </p:spPr>
      </p:sp>
      <p:sp>
        <p:nvSpPr>
          <p:cNvPr id="12" name="Shape 9"/>
          <p:cNvSpPr/>
          <p:nvPr/>
        </p:nvSpPr>
        <p:spPr>
          <a:xfrm>
            <a:off x="594360" y="3520440"/>
            <a:ext cx="118872" cy="749808"/>
          </a:xfrm>
          <a:prstGeom prst="roundRect">
            <a:avLst>
              <a:gd name="adj" fmla="val 46154"/>
            </a:avLst>
          </a:prstGeom>
          <a:solidFill>
            <a:srgbClr val="B07D2B"/>
          </a:solidFill>
          <a:ln/>
        </p:spPr>
      </p:sp>
      <p:sp>
        <p:nvSpPr>
          <p:cNvPr id="13" name="Text 10"/>
          <p:cNvSpPr txBox="1"/>
          <p:nvPr/>
        </p:nvSpPr>
        <p:spPr>
          <a:xfrm>
            <a:off x="886968" y="361188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Nonpartisan election</a:t>
            </a:r>
            <a:endParaRPr lang="en-US" sz="1250" dirty="0"/>
          </a:p>
        </p:txBody>
      </p:sp>
      <p:sp>
        <p:nvSpPr>
          <p:cNvPr id="14" name="Text 11"/>
          <p:cNvSpPr txBox="1"/>
          <p:nvPr/>
        </p:nvSpPr>
        <p:spPr>
          <a:xfrm>
            <a:off x="886968" y="3904488"/>
            <a:ext cx="6400800" cy="292608"/>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Ballot without party labels.</a:t>
            </a:r>
            <a:endParaRPr lang="en-US" sz="1150" dirty="0"/>
          </a:p>
        </p:txBody>
      </p:sp>
      <p:sp>
        <p:nvSpPr>
          <p:cNvPr id="15" name="Shape 12"/>
          <p:cNvSpPr/>
          <p:nvPr/>
        </p:nvSpPr>
        <p:spPr>
          <a:xfrm>
            <a:off x="594360" y="4343400"/>
            <a:ext cx="6949440" cy="749808"/>
          </a:xfrm>
          <a:prstGeom prst="roundRect">
            <a:avLst>
              <a:gd name="adj" fmla="val 7317"/>
            </a:avLst>
          </a:prstGeom>
          <a:solidFill>
            <a:srgbClr val="FFFFFF"/>
          </a:solidFill>
          <a:ln w="12700">
            <a:solidFill>
              <a:srgbClr val="E0D7C6"/>
            </a:solidFill>
            <a:prstDash val="solid"/>
          </a:ln>
        </p:spPr>
      </p:sp>
      <p:sp>
        <p:nvSpPr>
          <p:cNvPr id="16" name="Shape 13"/>
          <p:cNvSpPr/>
          <p:nvPr/>
        </p:nvSpPr>
        <p:spPr>
          <a:xfrm>
            <a:off x="594360" y="4343400"/>
            <a:ext cx="118872" cy="749808"/>
          </a:xfrm>
          <a:prstGeom prst="roundRect">
            <a:avLst>
              <a:gd name="adj" fmla="val 46154"/>
            </a:avLst>
          </a:prstGeom>
          <a:solidFill>
            <a:srgbClr val="00788A"/>
          </a:solidFill>
          <a:ln/>
        </p:spPr>
      </p:sp>
      <p:sp>
        <p:nvSpPr>
          <p:cNvPr id="17" name="Text 14"/>
          <p:cNvSpPr txBox="1"/>
          <p:nvPr/>
        </p:nvSpPr>
        <p:spPr>
          <a:xfrm>
            <a:off x="886968" y="443484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Gubernatorial or legislative appointment</a:t>
            </a:r>
            <a:endParaRPr lang="en-US" sz="1250" dirty="0"/>
          </a:p>
        </p:txBody>
      </p:sp>
      <p:sp>
        <p:nvSpPr>
          <p:cNvPr id="18" name="Text 15"/>
          <p:cNvSpPr txBox="1"/>
          <p:nvPr/>
        </p:nvSpPr>
        <p:spPr>
          <a:xfrm>
            <a:off x="886968" y="4727448"/>
            <a:ext cx="6400800" cy="292608"/>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Chosen by elected officials, sometimes with confirmation.</a:t>
            </a:r>
            <a:endParaRPr lang="en-US" sz="1150" dirty="0"/>
          </a:p>
        </p:txBody>
      </p:sp>
      <p:sp>
        <p:nvSpPr>
          <p:cNvPr id="19" name="Shape 16"/>
          <p:cNvSpPr/>
          <p:nvPr/>
        </p:nvSpPr>
        <p:spPr>
          <a:xfrm>
            <a:off x="594360" y="5166360"/>
            <a:ext cx="6949440" cy="749808"/>
          </a:xfrm>
          <a:prstGeom prst="roundRect">
            <a:avLst>
              <a:gd name="adj" fmla="val 7317"/>
            </a:avLst>
          </a:prstGeom>
          <a:solidFill>
            <a:srgbClr val="FFFFFF"/>
          </a:solidFill>
          <a:ln w="12700">
            <a:solidFill>
              <a:srgbClr val="E0D7C6"/>
            </a:solidFill>
            <a:prstDash val="solid"/>
          </a:ln>
        </p:spPr>
      </p:sp>
      <p:sp>
        <p:nvSpPr>
          <p:cNvPr id="20" name="Shape 17"/>
          <p:cNvSpPr/>
          <p:nvPr/>
        </p:nvSpPr>
        <p:spPr>
          <a:xfrm>
            <a:off x="594360" y="5166360"/>
            <a:ext cx="118872" cy="749808"/>
          </a:xfrm>
          <a:prstGeom prst="roundRect">
            <a:avLst>
              <a:gd name="adj" fmla="val 46154"/>
            </a:avLst>
          </a:prstGeom>
          <a:solidFill>
            <a:srgbClr val="002B5C"/>
          </a:solidFill>
          <a:ln/>
        </p:spPr>
      </p:sp>
      <p:sp>
        <p:nvSpPr>
          <p:cNvPr id="21" name="Text 18"/>
          <p:cNvSpPr txBox="1"/>
          <p:nvPr/>
        </p:nvSpPr>
        <p:spPr>
          <a:xfrm>
            <a:off x="886968" y="5257800"/>
            <a:ext cx="36576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Missouri Plan</a:t>
            </a:r>
            <a:endParaRPr lang="en-US" sz="1250" dirty="0"/>
          </a:p>
        </p:txBody>
      </p:sp>
      <p:sp>
        <p:nvSpPr>
          <p:cNvPr id="22" name="Text 19"/>
          <p:cNvSpPr txBox="1"/>
          <p:nvPr/>
        </p:nvSpPr>
        <p:spPr>
          <a:xfrm>
            <a:off x="886968" y="5550408"/>
            <a:ext cx="6400800" cy="292608"/>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A nominating commission recommends, the governor appoints, and voters later decide retention.</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REFORMING JUDICIAL SELECTION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The argument Texas keeps having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sp>
        <p:nvSpPr>
          <p:cNvPr id="5" name="Shape 3"/>
          <p:cNvSpPr/>
          <p:nvPr/>
        </p:nvSpPr>
        <p:spPr>
          <a:xfrm>
            <a:off x="594360" y="1783080"/>
            <a:ext cx="5318608" cy="2514600"/>
          </a:xfrm>
          <a:prstGeom prst="roundRect">
            <a:avLst>
              <a:gd name="adj" fmla="val 2545"/>
            </a:avLst>
          </a:prstGeom>
          <a:solidFill>
            <a:srgbClr val="FFFFFF"/>
          </a:solidFill>
          <a:ln w="12700">
            <a:solidFill>
              <a:srgbClr val="E0D7C6"/>
            </a:solidFill>
            <a:prstDash val="solid"/>
          </a:ln>
        </p:spPr>
      </p:sp>
      <p:sp>
        <p:nvSpPr>
          <p:cNvPr id="6" name="Text 4"/>
          <p:cNvSpPr txBox="1"/>
          <p:nvPr/>
        </p:nvSpPr>
        <p:spPr>
          <a:xfrm>
            <a:off x="832104" y="194767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electing judges</a:t>
            </a:r>
            <a:endParaRPr lang="en-US" sz="1400" dirty="0"/>
          </a:p>
        </p:txBody>
      </p:sp>
      <p:sp>
        <p:nvSpPr>
          <p:cNvPr id="7" name="Text 5"/>
          <p:cNvSpPr txBox="1"/>
          <p:nvPr/>
        </p:nvSpPr>
        <p:spPr>
          <a:xfrm>
            <a:off x="832104" y="2350008"/>
            <a:ext cx="4843120" cy="17647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Judges exercise real power and should answer to the people who live under their rulings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Appointment moves the decision to insiders and political patrons rather than voters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Elections allow removal without impeachment</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Party label gives low-information voters a usable signal about judicial philosophy</a:t>
            </a:r>
            <a:endParaRPr lang="en-US" sz="1250" dirty="0"/>
          </a:p>
        </p:txBody>
      </p:sp>
      <p:sp>
        <p:nvSpPr>
          <p:cNvPr id="8" name="Shape 6"/>
          <p:cNvSpPr/>
          <p:nvPr/>
        </p:nvSpPr>
        <p:spPr>
          <a:xfrm>
            <a:off x="6278728" y="1783080"/>
            <a:ext cx="5318608" cy="2514600"/>
          </a:xfrm>
          <a:prstGeom prst="roundRect">
            <a:avLst>
              <a:gd name="adj" fmla="val 2545"/>
            </a:avLst>
          </a:prstGeom>
          <a:solidFill>
            <a:srgbClr val="FFFFFF"/>
          </a:solidFill>
          <a:ln w="12700">
            <a:solidFill>
              <a:srgbClr val="E0D7C6"/>
            </a:solidFill>
            <a:prstDash val="solid"/>
          </a:ln>
        </p:spPr>
      </p:sp>
      <p:sp>
        <p:nvSpPr>
          <p:cNvPr id="9" name="Text 7"/>
          <p:cNvSpPr txBox="1"/>
          <p:nvPr/>
        </p:nvSpPr>
        <p:spPr>
          <a:xfrm>
            <a:off x="6516472" y="194767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for changing the system</a:t>
            </a:r>
            <a:endParaRPr lang="en-US" sz="1400" dirty="0"/>
          </a:p>
        </p:txBody>
      </p:sp>
      <p:sp>
        <p:nvSpPr>
          <p:cNvPr id="10" name="Text 8"/>
          <p:cNvSpPr txBox="1"/>
          <p:nvPr/>
        </p:nvSpPr>
        <p:spPr>
          <a:xfrm>
            <a:off x="6516472" y="2350008"/>
            <a:ext cx="4843120" cy="176479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Campaign money often comes from lawyers who appear before the judge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Straight-ticket sweeps can replace experienced judges for reasons unrelated to their work</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Most voters cannot name a single judicial candidate or evaluate their record</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Qualified lawyers may decline to run rather than raise money and campaign</a:t>
            </a:r>
            <a:endParaRPr lang="en-US" sz="1250" dirty="0"/>
          </a:p>
        </p:txBody>
      </p:sp>
      <p:sp>
        <p:nvSpPr>
          <p:cNvPr id="11" name="Shape 9"/>
          <p:cNvSpPr/>
          <p:nvPr/>
        </p:nvSpPr>
        <p:spPr>
          <a:xfrm>
            <a:off x="594360" y="4526280"/>
            <a:ext cx="11002975" cy="1463040"/>
          </a:xfrm>
          <a:prstGeom prst="roundRect">
            <a:avLst>
              <a:gd name="adj" fmla="val 4375"/>
            </a:avLst>
          </a:prstGeom>
          <a:solidFill>
            <a:srgbClr val="FFFFFF"/>
          </a:solidFill>
          <a:ln w="19050">
            <a:solidFill>
              <a:srgbClr val="B07D2B"/>
            </a:solidFill>
            <a:prstDash val="solid"/>
          </a:ln>
        </p:spPr>
      </p:sp>
      <p:sp>
        <p:nvSpPr>
          <p:cNvPr id="12" name="Text 10"/>
          <p:cNvSpPr txBox="1"/>
          <p:nvPr/>
        </p:nvSpPr>
        <p:spPr>
          <a:xfrm>
            <a:off x="868680" y="46908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Reform efforts have been bipartisan and unsuccessful</a:t>
            </a:r>
            <a:endParaRPr lang="en-US" sz="1400" dirty="0"/>
          </a:p>
        </p:txBody>
      </p:sp>
      <p:sp>
        <p:nvSpPr>
          <p:cNvPr id="13" name="Text 11"/>
          <p:cNvSpPr txBox="1"/>
          <p:nvPr/>
        </p:nvSpPr>
        <p:spPr>
          <a:xfrm>
            <a:off x="868680" y="5056632"/>
            <a:ext cx="10454335" cy="7498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chief justices of both parties have called for change, and a bipartisan commission studied the question and reported to the Legislature. Proposals have included nonpartisan ballots, merit selection with retention elections, and appointment with confirmation. None has passed. Meanwhile Texas has repeatedly seen county benches turn over wholesale in a single election, in both directions depending on the year.</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Choosing the people who judge you</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Should judges be accountable to voters in the same way legislators are, or does judging require a different kind of independence?</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If most voters cannot name a judicial candidate, what is a judicial election actually measuring, and is that a reason to change the system or to improve voter information?</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chief justices of both parties have called for reform and nothing has passed. Who benefits from keeping partisan judicial elections, and why might reform be so hard?</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6 in the Trailblazer Trek: 8 sections, 1,815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judicial accountability against independence.</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4 (knowledge of the legislative, executive, and judicial branches) is primary. Outcome 3 is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CONSTITUTION</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V, the Judicial Department. statutes.capitol.texas.gov</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COURTS</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Judicial Branch publishes the court structure chart, opinions, and annual caseload statistics. txcourts.gov</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COURT ADMINISTRATION</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Office of Court Administration annual statistical reports, including case volumes by court level.</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JUDICIAL SELECTION</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The Texas Commission on Judicial Selection reported to the Legislature on alternatives to partisan election.</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CAMPAIGN FINANCE</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Ethics Commission carries judicial campaign contribution reports and the limits under the Judicial Campaign Fairness Act.</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“Should the person who judges you</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have had to campaign for the job?”</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Texas says yes. Most of the world says no. Neither answer is obviously right, and Texas keeps revisiting the question.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The Texas Court System</dc:title>
  <dc:subject>PptxGenJS Presentation</dc:subject>
  <dc:creator>Tarrant County College</dc:creator>
  <cp:lastModifiedBy>Tarrant County College</cp:lastModifiedBy>
  <cp:revision>1</cp:revision>
  <dcterms:created xsi:type="dcterms:W3CDTF">2026-09-14T02:21:31Z</dcterms:created>
  <dcterms:modified xsi:type="dcterms:W3CDTF">2026-09-14T02:21:31Z</dcterms:modified>
</cp:coreProperties>
</file>