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5: THE TEXAS PLURAL EXECUTIVE
About 70 minutes with both discussion pauses.
OPENING (3 min). Ask: "If the governor of Texas wanted to fire the attorney
general, could he?" Most students say yes. The answer is no. The attorney general
is elected separately by the same voters and answers to them, not to the
governor.
Then ask the same about the comptroller, the land commissioner, and the
agriculture commissioner. Same answer each time. That is the chapter in one
exchange: Texas deliberately refused to put one person in charge of the executive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VERIFY NAMES BEFORE CLASS. The comptroller's office in particular turned over
several times in a short period recently. Nothing undermines credibility faster
than naming the wrong officeholder to a room where someone follows state politics.
If students have done Chapter 1 or 2, the Davis material will be familiar.
Compress it and spend the time on the governor's actual powers and the
interplay slide, which is where the analysis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#3 and #5. Objective 3 explains why weak governors can still be
effective, which students find counterintuitive. Objective 5 is the values
question the whole chapter builds toward.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IF YOU TAUGHT CHAPTER 1 OR 2, this is review. Move fast and get to the
consequence.
THE COMPARISON THAT LANDS: the president appoints the entire cabinet and can
dismiss any of them. The governor of Texas appoints the secretary of state and
essentially no other principal executive officer. Everyone else was elected by the
same voters who elected the governor, and often ran against the governor's
positions.
ASK: "What happens when the governor and the attorney general disagree about
whether to defend a state law in court?" The honest answer is that it becomes a
public fight with no internal resolution, because neither can overrule the other.
That has happened in Texas and in other plural-executive states.
The closing line is the thesis. Write it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PATTERN BOX IS THE ANALYTICAL POINT. Veto, line-item veto, and refusing to
call a session are all negative powers. Appointment is the main positive power,
and it works slowly, over years.
THE POST-SESSION VETO is worth explaining. Because the Legislature adjourns and
does not return for twenty months, a veto issued after adjournment cannot be
overridden. There is no practical check on it at all. Students find this
surprising and it is one of the strongest tools the office holds.
NO POCKET VETO IN TEXAS. Unlike the president, a Texas governor who ignores a
bill lets it become law. Inaction favors passage here.
CLEMENCY IS DELIBERATELY CONSTRAINED. The governor cannot simply pardon someone.
The Board of Pardons and Paroles must recommend it first. The governor may
independently grant only a single thirty-day reprieve. That restriction is
another piece of the 1876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Verify every name before class.
DO NOT JUST READ THE LIST. Pick the two that matter most and explain why.
THE COMPTROLLER'S REVENUE ESTIMATE is the quiet power students never expect. The
Legislature cannot appropriate more than the comptroller certifies will be
available. One elected official, by issuing a forecast, sets a hard ceiling on
what the entire Legislature may spend. Forward reference to Chapter 14.
THE ATTORNEY GENERAL decides which lawsuits Texas brings and which state laws it
defends. That is enormous discretion, exercised by someone the governor cannot
direct.
THE RAILROAD COMMISSION NAME is the best trivia in the course and it makes a real
point: most voters do not know what the office does, which weakens accountability
in races almost nobody researches. Chapters 17 and 18 return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Q1 IS THE CENTRAL QUESTION OF THE CHAPTER. Both answers are serious. Direct
election of each officer is genuinely more democratic in one sense. Diffusion of
blame is genuinely less accountable in another. Push students to notice that
"accountability" is doing two different jobs in that sentence.
Q3 is the sleeper and produces good discussion. It also sets up Chapters 8 and 9
on low-information voting. If nobody knows what an office does, what exactly is
an election for it measuring? Party label, usually, which is an honest answer
rather than a cynical one.
A fair follow-up: would appointing these officers be better? Then who appoints,
and who checks the appointer?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LESSON: in Texas, power flows through process rather than hierarchy. A
student who understands that will read state politics far better than one who
looks only at who holds which title.
THE BUDGET POINT SURPRISES STUDENTS. The governor does not write the Texas budget.
The Legislative Budget Board does, working within the comptroller's revenue
estimate. The governor's influence arrives at the end, through the line-item veto,
which is a blunt instrument applied to someone else's document.
CONNECT FORWARD: the appointment power looks weak in any single year and
enormous across eight or ten. A long-serving governor eventually shapes nearly
every board in state government, which means the bureaucracy chapter is partly a
story about accumulated appointments.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THE COUNTERINTUITIVE SLIDE AND THE ONE WORTH PROTECTING IF YOU RUN SHORT.
Students leave Chapter 5 believing the Texas governor is powerless. That is wrong,
and the Bush and Bullock example is the cleanest correction available.
THE ARGUMENT: formal power is the same for everyone who holds the office. What
varies is skill at persuasion, relationships, timing, and public attention. Two
governors with identical constitutional authority produce very different records.
A GOOD QUESTION: "Is it a problem that so much depends on personality rather than
structure?" There is no clean answer. A system that depends on skill rewards
skill; it also produces inconsistent governance.
Since 1994 Texas has had three governors, all Republicans: Bush, Perry, and
Abbott. Perry's long tenure is the clearest illustration of appointment power
compounding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Q3 IS THE CHAPTER'S CULMINATING QUESTION and the best of the three. It forces
students to weigh efficiency against the specific danger the 1876 framers feared.
Require the objection to their own answer; that requirement is what turns
preference into analysis.
Q2 is narrow and concrete, which works well for students who struggle with
abstraction. The post-adjournment veto is a genuine structural gap, and the fix
would be either a longer session or a mandated veto session. Both have costs.
If the discussion stalls on Q1, make it concrete: ask whether they would rather
have a highly skilled governor they disagree with, or an unskilled one they
support. The answers are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A GOOD PAIRED ASSIGNMENT: have students pick one statewide office other than
governor, find the current officeholder, and report one decision that officer made
in the past year. Most students have never heard of the land commissioner and are
surprised to learn the office runs the Alamo and the Permanent School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COMPTROLLER'S BIENNIAL REVENUE ESTIMATE is worth showing live if you have a
projector. It is the document that caps what the Legislature may spend, and
students who see it understand the office's power immediately in a way no
description achieves.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This is the chapter's honest tension. Fragmenting power protects against abuse
and dissolves responsibility. Both are true at once, and the framers accepted the
second to prevent the first.
Good exit ticket: "A state agency performs badly. Under the Texas plural
executive, who is responsible, and how would a voter hold them accountable?"
Students usually discover that the answer is genuinely unclear, which is the
point.
Preview Chapter 6: the Legislature is fragmented, the executive is fragmented.
The judiciary is next, and Texas made an unusual choice there too by putting
judges on the ballot.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5</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Plural</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Executive</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Texas has a governor. Texas does not have a chief executive. Those are not the same thing.</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70 minutes with both pauses. For a 50 minute class, compress the individual offices into the overview slide.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Verify officeholders</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Statewide offices change through elections, appointments, and vacancies. Confirm current names before teaching.</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5's seven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what a plural executive is and why Texas has one.</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Texas governor's formal powers and their limits.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formal power from informal power in the governorship.</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separately elected executive officials and what each does.</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whether fragmenting executive power improves or weakens accountability.</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DAVIS INHERITANCE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Texas refused to put one person in charge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5_ej_davis.jpg">    </p:cNvPr>
          <p:cNvPicPr>
            <a:picLocks noChangeAspect="1"/>
          </p:cNvPicPr>
          <p:nvPr/>
        </p:nvPicPr>
        <p:blipFill>
          <a:blip r:embed="rId1"/>
          <a:stretch>
            <a:fillRect/>
          </a:stretch>
        </p:blipFill>
        <p:spPr>
          <a:xfrm>
            <a:off x="594360" y="1783080"/>
            <a:ext cx="3291840" cy="2560320"/>
          </a:xfrm>
          <a:prstGeom prst="rect">
            <a:avLst/>
          </a:prstGeom>
        </p:spPr>
      </p:pic>
      <p:sp>
        <p:nvSpPr>
          <p:cNvPr id="6" name="Text 3"/>
          <p:cNvSpPr txBox="1"/>
          <p:nvPr/>
        </p:nvSpPr>
        <p:spPr>
          <a:xfrm>
            <a:off x="594360" y="4434840"/>
            <a:ext cx="3291840" cy="320040"/>
          </a:xfrm>
          <a:prstGeom prst="rect">
            <a:avLst/>
          </a:prstGeom>
          <a:noFill/>
          <a:ln/>
        </p:spPr>
        <p:txBody>
          <a:bodyPr wrap="square" lIns="0" tIns="0" rIns="0" bIns="0" rtlCol="0" anchor="ctr"/>
          <a:lstStyle/>
          <a:p>
            <a:pPr indent="0" marL="0">
              <a:lnSpc>
                <a:spcPts val="1400"/>
              </a:lnSpc>
              <a:buNone/>
            </a:pPr>
            <a:r>
              <a:rPr lang="en-US" sz="1050" i="1" dirty="0">
                <a:solidFill>
                  <a:srgbClr val="5A6673"/>
                </a:solidFill>
                <a:latin typeface="Calibri" pitchFamily="34" charset="0"/>
                <a:ea typeface="Calibri" pitchFamily="34" charset="-122"/>
                <a:cs typeface="Calibri" pitchFamily="34" charset="-120"/>
              </a:rPr>
              <a:t>Governor E. J. Davis, 1870 to 1874.</a:t>
            </a:r>
            <a:endParaRPr lang="en-US" sz="1050" dirty="0"/>
          </a:p>
        </p:txBody>
      </p:sp>
      <p:sp>
        <p:nvSpPr>
          <p:cNvPr id="7" name="Text 4"/>
          <p:cNvSpPr txBox="1"/>
          <p:nvPr/>
        </p:nvSpPr>
        <p:spPr>
          <a:xfrm>
            <a:off x="4114800" y="1783080"/>
            <a:ext cx="7482535" cy="1828800"/>
          </a:xfrm>
          <a:prstGeom prst="rect">
            <a:avLst/>
          </a:prstGeom>
          <a:noFill/>
          <a:ln/>
        </p:spPr>
        <p:txBody>
          <a:bodyPr wrap="square" lIns="0" tIns="0" rIns="0" bIns="0" rtlCol="0" anchor="t"/>
          <a:lstStyle/>
          <a:p>
            <a:pPr indent="0" marL="0">
              <a:lnSpc>
                <a:spcPts val="1900"/>
              </a:lnSpc>
              <a:buNone/>
            </a:pPr>
            <a:r>
              <a:rPr lang="en-US" sz="1350" dirty="0">
                <a:solidFill>
                  <a:srgbClr val="1F2933"/>
                </a:solidFill>
                <a:latin typeface="Calibri" pitchFamily="34" charset="0"/>
                <a:ea typeface="Calibri" pitchFamily="34" charset="-122"/>
                <a:cs typeface="Calibri" pitchFamily="34" charset="-120"/>
              </a:rPr>
              <a:t>Most states concentrate executive authority in a governor who appoints and can dismiss the heads of major agencies. Texas does the opposite, and did it deliberately. </a:t>
            </a:r>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The 1876 framers had just watched Governor Davis use a four year term, control of appointments, authority over voter registration, and a state police force. Their answer was to break the executive branch into pieces that no one person could hold.</a:t>
            </a:r>
            <a:endParaRPr lang="en-US" sz="1350" dirty="0"/>
          </a:p>
        </p:txBody>
      </p:sp>
      <p:sp>
        <p:nvSpPr>
          <p:cNvPr id="8" name="Shape 5"/>
          <p:cNvSpPr/>
          <p:nvPr/>
        </p:nvSpPr>
        <p:spPr>
          <a:xfrm>
            <a:off x="4114800" y="3749040"/>
            <a:ext cx="7482535" cy="1554480"/>
          </a:xfrm>
          <a:prstGeom prst="roundRect">
            <a:avLst>
              <a:gd name="adj" fmla="val 4118"/>
            </a:avLst>
          </a:prstGeom>
          <a:solidFill>
            <a:srgbClr val="FFFFFF"/>
          </a:solidFill>
          <a:ln w="19050">
            <a:solidFill>
              <a:srgbClr val="B07D2B"/>
            </a:solidFill>
            <a:prstDash val="solid"/>
          </a:ln>
        </p:spPr>
      </p:sp>
      <p:sp>
        <p:nvSpPr>
          <p:cNvPr id="9" name="Text 6"/>
          <p:cNvSpPr txBox="1"/>
          <p:nvPr/>
        </p:nvSpPr>
        <p:spPr>
          <a:xfrm>
            <a:off x="4389120" y="3913632"/>
            <a:ext cx="693389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Plural executive, defined</a:t>
            </a:r>
            <a:endParaRPr lang="en-US" sz="1400" dirty="0"/>
          </a:p>
        </p:txBody>
      </p:sp>
      <p:sp>
        <p:nvSpPr>
          <p:cNvPr id="10" name="Text 7"/>
          <p:cNvSpPr txBox="1"/>
          <p:nvPr/>
        </p:nvSpPr>
        <p:spPr>
          <a:xfrm>
            <a:off x="4389120" y="4279392"/>
            <a:ext cx="6933895" cy="8412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An executive branch in which power is divided among several officials who are elected independently of one another, rather than concentrated in a single chief executive. Each answers to the voters directly. None answers to the governor.</a:t>
            </a:r>
            <a:endParaRPr lang="en-US" sz="1250" dirty="0"/>
          </a:p>
        </p:txBody>
      </p:sp>
      <p:sp>
        <p:nvSpPr>
          <p:cNvPr id="11" name="Text 8"/>
          <p:cNvSpPr txBox="1"/>
          <p:nvPr/>
        </p:nvSpPr>
        <p:spPr>
          <a:xfrm>
            <a:off x="594360" y="5577840"/>
            <a:ext cx="11002975" cy="548640"/>
          </a:xfrm>
          <a:prstGeom prst="rect">
            <a:avLst/>
          </a:prstGeom>
          <a:noFill/>
          <a:ln/>
        </p:spPr>
        <p:txBody>
          <a:bodyPr wrap="square" lIns="0" tIns="0" rIns="0" bIns="0" rtlCol="0" anchor="t"/>
          <a:lstStyle/>
          <a:p>
            <a:pPr indent="0" marL="0">
              <a:lnSpc>
                <a:spcPts val="1800"/>
              </a:lnSpc>
              <a:buNone/>
            </a:pPr>
            <a:r>
              <a:rPr lang="en-US" sz="1350" i="1" dirty="0">
                <a:solidFill>
                  <a:srgbClr val="002B5C"/>
                </a:solidFill>
                <a:latin typeface="Calibri" pitchFamily="34" charset="0"/>
                <a:ea typeface="Calibri" pitchFamily="34" charset="-122"/>
                <a:cs typeface="Calibri" pitchFamily="34" charset="-120"/>
              </a:rPr>
              <a:t>The trade the framers made: a governor who cannot become a tyrant, and also cannot fully govern. Texas has lived inside that trade ever since.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FORMAL POWERS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the governor can actually do</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5_veto_pen.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801368"/>
            <a:ext cx="19202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Veto</a:t>
            </a:r>
            <a:endParaRPr lang="en-US" sz="1350" dirty="0"/>
          </a:p>
        </p:txBody>
      </p:sp>
      <p:sp>
        <p:nvSpPr>
          <p:cNvPr id="7" name="Text 4"/>
          <p:cNvSpPr txBox="1"/>
          <p:nvPr/>
        </p:nvSpPr>
        <p:spPr>
          <a:xfrm>
            <a:off x="2606040" y="1783080"/>
            <a:ext cx="4937760" cy="713232"/>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Reject a bill outright. An override requires two-thirds of each chamber, which is rare, especially after a session ends.</a:t>
            </a:r>
            <a:endParaRPr lang="en-US" sz="1250" dirty="0"/>
          </a:p>
        </p:txBody>
      </p:sp>
      <p:sp>
        <p:nvSpPr>
          <p:cNvPr id="8" name="Text 5"/>
          <p:cNvSpPr txBox="1"/>
          <p:nvPr/>
        </p:nvSpPr>
        <p:spPr>
          <a:xfrm>
            <a:off x="594360" y="2569464"/>
            <a:ext cx="19202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Line-item veto</a:t>
            </a:r>
            <a:endParaRPr lang="en-US" sz="1350" dirty="0"/>
          </a:p>
        </p:txBody>
      </p:sp>
      <p:sp>
        <p:nvSpPr>
          <p:cNvPr id="9" name="Text 6"/>
          <p:cNvSpPr txBox="1"/>
          <p:nvPr/>
        </p:nvSpPr>
        <p:spPr>
          <a:xfrm>
            <a:off x="2606040" y="2551176"/>
            <a:ext cx="4937760" cy="713232"/>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Strike individual spending items from an appropriations bill without killing the whole bill. This applies only to spending.</a:t>
            </a:r>
            <a:endParaRPr lang="en-US" sz="1250" dirty="0"/>
          </a:p>
        </p:txBody>
      </p:sp>
      <p:sp>
        <p:nvSpPr>
          <p:cNvPr id="10" name="Text 7"/>
          <p:cNvSpPr txBox="1"/>
          <p:nvPr/>
        </p:nvSpPr>
        <p:spPr>
          <a:xfrm>
            <a:off x="594360" y="3337560"/>
            <a:ext cx="19202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Special sessions</a:t>
            </a:r>
            <a:endParaRPr lang="en-US" sz="1350" dirty="0"/>
          </a:p>
        </p:txBody>
      </p:sp>
      <p:sp>
        <p:nvSpPr>
          <p:cNvPr id="11" name="Text 8"/>
          <p:cNvSpPr txBox="1"/>
          <p:nvPr/>
        </p:nvSpPr>
        <p:spPr>
          <a:xfrm>
            <a:off x="2606040" y="3319272"/>
            <a:ext cx="4937760" cy="713232"/>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Call the Legislature back for up to 30 days, and set the agenda. Lawmakers may consider only what the governor lists.</a:t>
            </a:r>
            <a:endParaRPr lang="en-US" sz="1250" dirty="0"/>
          </a:p>
        </p:txBody>
      </p:sp>
      <p:sp>
        <p:nvSpPr>
          <p:cNvPr id="12" name="Text 9"/>
          <p:cNvSpPr txBox="1"/>
          <p:nvPr/>
        </p:nvSpPr>
        <p:spPr>
          <a:xfrm>
            <a:off x="594360" y="4105656"/>
            <a:ext cx="19202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Appointments</a:t>
            </a:r>
            <a:endParaRPr lang="en-US" sz="1350" dirty="0"/>
          </a:p>
        </p:txBody>
      </p:sp>
      <p:sp>
        <p:nvSpPr>
          <p:cNvPr id="13" name="Text 10"/>
          <p:cNvSpPr txBox="1"/>
          <p:nvPr/>
        </p:nvSpPr>
        <p:spPr>
          <a:xfrm>
            <a:off x="2606040" y="4087368"/>
            <a:ext cx="4937760" cy="713232"/>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Name thousands of people to boards, commissions, and university regencies over a full term, subject to Senate confirmation.</a:t>
            </a:r>
            <a:endParaRPr lang="en-US" sz="1250" dirty="0"/>
          </a:p>
        </p:txBody>
      </p:sp>
      <p:sp>
        <p:nvSpPr>
          <p:cNvPr id="14" name="Text 11"/>
          <p:cNvSpPr txBox="1"/>
          <p:nvPr/>
        </p:nvSpPr>
        <p:spPr>
          <a:xfrm>
            <a:off x="594360" y="4873752"/>
            <a:ext cx="19202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Clemency</a:t>
            </a:r>
            <a:endParaRPr lang="en-US" sz="1350" dirty="0"/>
          </a:p>
        </p:txBody>
      </p:sp>
      <p:sp>
        <p:nvSpPr>
          <p:cNvPr id="15" name="Text 12"/>
          <p:cNvSpPr txBox="1"/>
          <p:nvPr/>
        </p:nvSpPr>
        <p:spPr>
          <a:xfrm>
            <a:off x="2606040" y="4855464"/>
            <a:ext cx="4937760" cy="713232"/>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Grant pardons, commutations, and reprieves, but generally only on the written recommendation of the Board of Pardons and Paroles.</a:t>
            </a:r>
            <a:endParaRPr lang="en-US" sz="1250" dirty="0"/>
          </a:p>
        </p:txBody>
      </p:sp>
      <p:sp>
        <p:nvSpPr>
          <p:cNvPr id="16" name="Shape 13"/>
          <p:cNvSpPr/>
          <p:nvPr/>
        </p:nvSpPr>
        <p:spPr>
          <a:xfrm>
            <a:off x="594360" y="5596128"/>
            <a:ext cx="11002975" cy="749808"/>
          </a:xfrm>
          <a:prstGeom prst="roundRect">
            <a:avLst>
              <a:gd name="adj" fmla="val 8537"/>
            </a:avLst>
          </a:prstGeom>
          <a:solidFill>
            <a:srgbClr val="FFFFFF"/>
          </a:solidFill>
          <a:ln w="19050">
            <a:solidFill>
              <a:srgbClr val="B07D2B"/>
            </a:solidFill>
            <a:prstDash val="solid"/>
          </a:ln>
        </p:spPr>
      </p:sp>
      <p:sp>
        <p:nvSpPr>
          <p:cNvPr id="17" name="Text 14"/>
          <p:cNvSpPr txBox="1"/>
          <p:nvPr/>
        </p:nvSpPr>
        <p:spPr>
          <a:xfrm>
            <a:off x="868680" y="5760720"/>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Notice the pattern</a:t>
            </a:r>
            <a:endParaRPr lang="en-US" sz="1400" dirty="0"/>
          </a:p>
        </p:txBody>
      </p:sp>
      <p:sp>
        <p:nvSpPr>
          <p:cNvPr id="18" name="Text 15"/>
          <p:cNvSpPr txBox="1"/>
          <p:nvPr/>
        </p:nvSpPr>
        <p:spPr>
          <a:xfrm>
            <a:off x="868680" y="6126480"/>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Most of these are powers to STOP things. The Texas governor is far better equipped to block than to build, which is exactly what the 1876 framers intended.</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PLURAL EXECUTIVE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officials the governor cannot fire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5_plural_executive.jpg">    </p:cNvPr>
          <p:cNvPicPr>
            <a:picLocks noChangeAspect="1"/>
          </p:cNvPicPr>
          <p:nvPr/>
        </p:nvPicPr>
        <p:blipFill>
          <a:blip r:embed="rId1"/>
          <a:stretch>
            <a:fillRect/>
          </a:stretch>
        </p:blipFill>
        <p:spPr>
          <a:xfrm>
            <a:off x="7863840" y="1783080"/>
            <a:ext cx="3749040" cy="2011680"/>
          </a:xfrm>
          <a:prstGeom prst="rect">
            <a:avLst/>
          </a:prstGeom>
        </p:spPr>
      </p:pic>
      <p:sp>
        <p:nvSpPr>
          <p:cNvPr id="6" name="Text 3"/>
          <p:cNvSpPr txBox="1"/>
          <p:nvPr/>
        </p:nvSpPr>
        <p:spPr>
          <a:xfrm>
            <a:off x="594360" y="1801368"/>
            <a:ext cx="237744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Lieutenant Governor</a:t>
            </a:r>
            <a:endParaRPr lang="en-US" sz="1300" dirty="0"/>
          </a:p>
        </p:txBody>
      </p:sp>
      <p:sp>
        <p:nvSpPr>
          <p:cNvPr id="7" name="Text 4"/>
          <p:cNvSpPr txBox="1"/>
          <p:nvPr/>
        </p:nvSpPr>
        <p:spPr>
          <a:xfrm>
            <a:off x="3063240" y="1783080"/>
            <a:ext cx="4663440" cy="74980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Elected statewide. Presides over the Senate and controls its committees and calendar. Widely considered the most powerful office in Texas.</a:t>
            </a:r>
            <a:endParaRPr lang="en-US" sz="1250" dirty="0"/>
          </a:p>
        </p:txBody>
      </p:sp>
      <p:sp>
        <p:nvSpPr>
          <p:cNvPr id="8" name="Text 5"/>
          <p:cNvSpPr txBox="1"/>
          <p:nvPr/>
        </p:nvSpPr>
        <p:spPr>
          <a:xfrm>
            <a:off x="594360" y="2569464"/>
            <a:ext cx="237744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Attorney General</a:t>
            </a:r>
            <a:endParaRPr lang="en-US" sz="1300" dirty="0"/>
          </a:p>
        </p:txBody>
      </p:sp>
      <p:sp>
        <p:nvSpPr>
          <p:cNvPr id="9" name="Text 6"/>
          <p:cNvSpPr txBox="1"/>
          <p:nvPr/>
        </p:nvSpPr>
        <p:spPr>
          <a:xfrm>
            <a:off x="3063240" y="2551176"/>
            <a:ext cx="4663440" cy="74980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state's lawyer. Represents Texas in court, issues formal legal opinions, and decides which suits to bring or defend.</a:t>
            </a:r>
            <a:endParaRPr lang="en-US" sz="1250" dirty="0"/>
          </a:p>
        </p:txBody>
      </p:sp>
      <p:sp>
        <p:nvSpPr>
          <p:cNvPr id="10" name="Text 7"/>
          <p:cNvSpPr txBox="1"/>
          <p:nvPr/>
        </p:nvSpPr>
        <p:spPr>
          <a:xfrm>
            <a:off x="594360" y="3337560"/>
            <a:ext cx="237744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Comptroller</a:t>
            </a:r>
            <a:endParaRPr lang="en-US" sz="1300" dirty="0"/>
          </a:p>
        </p:txBody>
      </p:sp>
      <p:sp>
        <p:nvSpPr>
          <p:cNvPr id="11" name="Text 8"/>
          <p:cNvSpPr txBox="1"/>
          <p:nvPr/>
        </p:nvSpPr>
        <p:spPr>
          <a:xfrm>
            <a:off x="3063240" y="3319272"/>
            <a:ext cx="4663440" cy="74980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Chief financial officer. Collects taxes and issues the biennial revenue estimate that caps what the Legislature may spend.</a:t>
            </a:r>
            <a:endParaRPr lang="en-US" sz="1250" dirty="0"/>
          </a:p>
        </p:txBody>
      </p:sp>
      <p:sp>
        <p:nvSpPr>
          <p:cNvPr id="12" name="Text 9"/>
          <p:cNvSpPr txBox="1"/>
          <p:nvPr/>
        </p:nvSpPr>
        <p:spPr>
          <a:xfrm>
            <a:off x="594360" y="4105656"/>
            <a:ext cx="237744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Land Commissioner</a:t>
            </a:r>
            <a:endParaRPr lang="en-US" sz="1300" dirty="0"/>
          </a:p>
        </p:txBody>
      </p:sp>
      <p:sp>
        <p:nvSpPr>
          <p:cNvPr id="13" name="Text 10"/>
          <p:cNvSpPr txBox="1"/>
          <p:nvPr/>
        </p:nvSpPr>
        <p:spPr>
          <a:xfrm>
            <a:off x="3063240" y="4087368"/>
            <a:ext cx="4663440" cy="74980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Runs the General Land Office, manages state lands and the Permanent School Fund, and administers the Alamo.</a:t>
            </a:r>
            <a:endParaRPr lang="en-US" sz="1250" dirty="0"/>
          </a:p>
        </p:txBody>
      </p:sp>
      <p:sp>
        <p:nvSpPr>
          <p:cNvPr id="14" name="Text 11"/>
          <p:cNvSpPr txBox="1"/>
          <p:nvPr/>
        </p:nvSpPr>
        <p:spPr>
          <a:xfrm>
            <a:off x="594360" y="4873752"/>
            <a:ext cx="237744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Agriculture Commissioner</a:t>
            </a:r>
            <a:endParaRPr lang="en-US" sz="1300" dirty="0"/>
          </a:p>
        </p:txBody>
      </p:sp>
      <p:sp>
        <p:nvSpPr>
          <p:cNvPr id="15" name="Text 12"/>
          <p:cNvSpPr txBox="1"/>
          <p:nvPr/>
        </p:nvSpPr>
        <p:spPr>
          <a:xfrm>
            <a:off x="3063240" y="4855464"/>
            <a:ext cx="4663440" cy="74980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Regulates agriculture, inspects weights and measures, and administers school nutrition programs.</a:t>
            </a:r>
            <a:endParaRPr lang="en-US" sz="1250" dirty="0"/>
          </a:p>
        </p:txBody>
      </p:sp>
      <p:sp>
        <p:nvSpPr>
          <p:cNvPr id="16" name="Shape 13"/>
          <p:cNvSpPr/>
          <p:nvPr/>
        </p:nvSpPr>
        <p:spPr>
          <a:xfrm>
            <a:off x="594360" y="5596128"/>
            <a:ext cx="11002975" cy="749808"/>
          </a:xfrm>
          <a:prstGeom prst="roundRect">
            <a:avLst>
              <a:gd name="adj" fmla="val 8537"/>
            </a:avLst>
          </a:prstGeom>
          <a:solidFill>
            <a:srgbClr val="FFFFFF"/>
          </a:solidFill>
          <a:ln w="19050">
            <a:solidFill>
              <a:srgbClr val="B07D2B"/>
            </a:solidFill>
            <a:prstDash val="solid"/>
          </a:ln>
        </p:spPr>
      </p:sp>
      <p:sp>
        <p:nvSpPr>
          <p:cNvPr id="17" name="Text 14"/>
          <p:cNvSpPr txBox="1"/>
          <p:nvPr/>
        </p:nvSpPr>
        <p:spPr>
          <a:xfrm>
            <a:off x="868680" y="5760720"/>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Also elected, and often overlooked</a:t>
            </a:r>
            <a:endParaRPr lang="en-US" sz="1400" dirty="0"/>
          </a:p>
        </p:txBody>
      </p:sp>
      <p:sp>
        <p:nvSpPr>
          <p:cNvPr id="18" name="Text 15"/>
          <p:cNvSpPr txBox="1"/>
          <p:nvPr/>
        </p:nvSpPr>
        <p:spPr>
          <a:xfrm>
            <a:off x="868680" y="6126480"/>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three-member Railroad Commission, which regulates oil and gas rather than railroads, and the fifteen-member State Board of Education, which sets curriculum standards and approves textbooks.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Fragmented power</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divided executive authority so no single official could dominate. Does that make government more accountable to voters, because each officer faces the electorate, or less accountable, because no one can be held responsible for an outcome?</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comptroller's revenue estimate sets a ceiling the entire Legislature cannot exceed. Should one elected official hold that much fiscal power, and what would a better arrangement look like?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voters cannot say what the Railroad Commission regulates. What does it mean to elect officials whose jobs the electorate does not understand?</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INTERPLAY WITH THE LEGISLATURE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the real leverage is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5_lbb_budget.jpg">    </p:cNvPr>
          <p:cNvPicPr>
            <a:picLocks noChangeAspect="1"/>
          </p:cNvPicPr>
          <p:nvPr/>
        </p:nvPicPr>
        <p:blipFill>
          <a:blip r:embed="rId1"/>
          <a:stretch>
            <a:fillRect/>
          </a:stretch>
        </p:blipFill>
        <p:spPr>
          <a:xfrm>
            <a:off x="7726680" y="1783080"/>
            <a:ext cx="3886200" cy="2103120"/>
          </a:xfrm>
          <a:prstGeom prst="rect">
            <a:avLst/>
          </a:prstGeom>
        </p:spPr>
      </p:pic>
      <p:sp>
        <p:nvSpPr>
          <p:cNvPr id="6" name="Text 3"/>
          <p:cNvSpPr txBox="1"/>
          <p:nvPr/>
        </p:nvSpPr>
        <p:spPr>
          <a:xfrm>
            <a:off x="594360" y="1783080"/>
            <a:ext cx="6903720" cy="54864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Because the governor is formally weak and much of the executive is elected separately, real leverage runs through channels other than command.</a:t>
            </a:r>
            <a:endParaRPr lang="en-US" sz="1350" dirty="0"/>
          </a:p>
        </p:txBody>
      </p:sp>
      <p:sp>
        <p:nvSpPr>
          <p:cNvPr id="7" name="Text 4"/>
          <p:cNvSpPr txBox="1"/>
          <p:nvPr/>
        </p:nvSpPr>
        <p:spPr>
          <a:xfrm>
            <a:off x="594360" y="2487168"/>
            <a:ext cx="2103120" cy="274320"/>
          </a:xfrm>
          <a:prstGeom prst="rect">
            <a:avLst/>
          </a:prstGeom>
          <a:noFill/>
          <a:ln/>
        </p:spPr>
        <p:txBody>
          <a:bodyPr wrap="square" lIns="0" tIns="0" rIns="0" bIns="0" rtlCol="0" anchor="ctr"/>
          <a:lstStyle/>
          <a:p>
            <a:pPr indent="0" marL="0">
              <a:buNone/>
            </a:pPr>
            <a:r>
              <a:rPr lang="en-US" sz="1300" b="1" dirty="0">
                <a:solidFill>
                  <a:srgbClr val="00788A"/>
                </a:solidFill>
                <a:latin typeface="Calibri" pitchFamily="34" charset="0"/>
                <a:ea typeface="Calibri" pitchFamily="34" charset="-122"/>
                <a:cs typeface="Calibri" pitchFamily="34" charset="-120"/>
              </a:rPr>
              <a:t>The budget</a:t>
            </a:r>
            <a:endParaRPr lang="en-US" sz="1300" dirty="0"/>
          </a:p>
        </p:txBody>
      </p:sp>
      <p:sp>
        <p:nvSpPr>
          <p:cNvPr id="8" name="Text 5"/>
          <p:cNvSpPr txBox="1"/>
          <p:nvPr/>
        </p:nvSpPr>
        <p:spPr>
          <a:xfrm>
            <a:off x="2788920" y="2468880"/>
            <a:ext cx="4892040" cy="82296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Legislative Budget Board drafts the state budget, and the governor plays no part in writing it. The line-item veto is the governor's entry point, and it comes at the end.</a:t>
            </a:r>
            <a:endParaRPr lang="en-US" sz="1250" dirty="0"/>
          </a:p>
        </p:txBody>
      </p:sp>
      <p:sp>
        <p:nvSpPr>
          <p:cNvPr id="9" name="Text 6"/>
          <p:cNvSpPr txBox="1"/>
          <p:nvPr/>
        </p:nvSpPr>
        <p:spPr>
          <a:xfrm>
            <a:off x="594360" y="3383280"/>
            <a:ext cx="2103120" cy="274320"/>
          </a:xfrm>
          <a:prstGeom prst="rect">
            <a:avLst/>
          </a:prstGeom>
          <a:noFill/>
          <a:ln/>
        </p:spPr>
        <p:txBody>
          <a:bodyPr wrap="square" lIns="0" tIns="0" rIns="0" bIns="0" rtlCol="0" anchor="ctr"/>
          <a:lstStyle/>
          <a:p>
            <a:pPr indent="0" marL="0">
              <a:buNone/>
            </a:pPr>
            <a:r>
              <a:rPr lang="en-US" sz="1300" b="1" dirty="0">
                <a:solidFill>
                  <a:srgbClr val="00788A"/>
                </a:solidFill>
                <a:latin typeface="Calibri" pitchFamily="34" charset="0"/>
                <a:ea typeface="Calibri" pitchFamily="34" charset="-122"/>
                <a:cs typeface="Calibri" pitchFamily="34" charset="-120"/>
              </a:rPr>
              <a:t>Agency rulemaking</a:t>
            </a:r>
            <a:endParaRPr lang="en-US" sz="1300" dirty="0"/>
          </a:p>
        </p:txBody>
      </p:sp>
      <p:sp>
        <p:nvSpPr>
          <p:cNvPr id="10" name="Text 7"/>
          <p:cNvSpPr txBox="1"/>
          <p:nvPr/>
        </p:nvSpPr>
        <p:spPr>
          <a:xfrm>
            <a:off x="2788920" y="3364992"/>
            <a:ext cx="4892040" cy="82296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Agencies fill in statutory detail through rules that carry the force of law. Boards the governor appointed over years shape that output. Chapter 18.</a:t>
            </a:r>
            <a:endParaRPr lang="en-US" sz="1250" dirty="0"/>
          </a:p>
        </p:txBody>
      </p:sp>
      <p:sp>
        <p:nvSpPr>
          <p:cNvPr id="11" name="Text 8"/>
          <p:cNvSpPr txBox="1"/>
          <p:nvPr/>
        </p:nvSpPr>
        <p:spPr>
          <a:xfrm>
            <a:off x="594360" y="4279392"/>
            <a:ext cx="2103120" cy="274320"/>
          </a:xfrm>
          <a:prstGeom prst="rect">
            <a:avLst/>
          </a:prstGeom>
          <a:noFill/>
          <a:ln/>
        </p:spPr>
        <p:txBody>
          <a:bodyPr wrap="square" lIns="0" tIns="0" rIns="0" bIns="0" rtlCol="0" anchor="ctr"/>
          <a:lstStyle/>
          <a:p>
            <a:pPr indent="0" marL="0">
              <a:buNone/>
            </a:pPr>
            <a:r>
              <a:rPr lang="en-US" sz="1300" b="1" dirty="0">
                <a:solidFill>
                  <a:srgbClr val="00788A"/>
                </a:solidFill>
                <a:latin typeface="Calibri" pitchFamily="34" charset="0"/>
                <a:ea typeface="Calibri" pitchFamily="34" charset="-122"/>
                <a:cs typeface="Calibri" pitchFamily="34" charset="-120"/>
              </a:rPr>
              <a:t>Attorney General opinions</a:t>
            </a:r>
            <a:endParaRPr lang="en-US" sz="1300" dirty="0"/>
          </a:p>
        </p:txBody>
      </p:sp>
      <p:sp>
        <p:nvSpPr>
          <p:cNvPr id="12" name="Text 9"/>
          <p:cNvSpPr txBox="1"/>
          <p:nvPr/>
        </p:nvSpPr>
        <p:spPr>
          <a:xfrm>
            <a:off x="2788920" y="4261104"/>
            <a:ext cx="4892040" cy="82296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 formal opinion interpreting state law carries real weight and can settle a dispute without legislation.</a:t>
            </a:r>
            <a:endParaRPr lang="en-US" sz="1250" dirty="0"/>
          </a:p>
        </p:txBody>
      </p:sp>
      <p:sp>
        <p:nvSpPr>
          <p:cNvPr id="13" name="Text 10"/>
          <p:cNvSpPr txBox="1"/>
          <p:nvPr/>
        </p:nvSpPr>
        <p:spPr>
          <a:xfrm>
            <a:off x="594360" y="5175504"/>
            <a:ext cx="2103120" cy="274320"/>
          </a:xfrm>
          <a:prstGeom prst="rect">
            <a:avLst/>
          </a:prstGeom>
          <a:noFill/>
          <a:ln/>
        </p:spPr>
        <p:txBody>
          <a:bodyPr wrap="square" lIns="0" tIns="0" rIns="0" bIns="0" rtlCol="0" anchor="ctr"/>
          <a:lstStyle/>
          <a:p>
            <a:pPr indent="0" marL="0">
              <a:buNone/>
            </a:pPr>
            <a:r>
              <a:rPr lang="en-US" sz="1300" b="1" dirty="0">
                <a:solidFill>
                  <a:srgbClr val="00788A"/>
                </a:solidFill>
                <a:latin typeface="Calibri" pitchFamily="34" charset="0"/>
                <a:ea typeface="Calibri" pitchFamily="34" charset="-122"/>
                <a:cs typeface="Calibri" pitchFamily="34" charset="-120"/>
              </a:rPr>
              <a:t>The special session</a:t>
            </a:r>
            <a:endParaRPr lang="en-US" sz="1300" dirty="0"/>
          </a:p>
        </p:txBody>
      </p:sp>
      <p:sp>
        <p:nvSpPr>
          <p:cNvPr id="14" name="Text 11"/>
          <p:cNvSpPr txBox="1"/>
          <p:nvPr/>
        </p:nvSpPr>
        <p:spPr>
          <a:xfrm>
            <a:off x="2788920" y="5157216"/>
            <a:ext cx="4892040" cy="82296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Calling one, and defining its agenda, is how a governor forces the Legislature to confront a chosen issue.</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INFORMAL POWERS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weak governors can still be strong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5_bush_informal.jpg">    </p:cNvPr>
          <p:cNvPicPr>
            <a:picLocks noChangeAspect="1"/>
          </p:cNvPicPr>
          <p:nvPr/>
        </p:nvPicPr>
        <p:blipFill>
          <a:blip r:embed="rId1"/>
          <a:stretch>
            <a:fillRect/>
          </a:stretch>
        </p:blipFill>
        <p:spPr>
          <a:xfrm>
            <a:off x="594360" y="1783080"/>
            <a:ext cx="4206240" cy="2377440"/>
          </a:xfrm>
          <a:prstGeom prst="rect">
            <a:avLst/>
          </a:prstGeom>
        </p:spPr>
      </p:pic>
      <p:sp>
        <p:nvSpPr>
          <p:cNvPr id="6" name="Text 3"/>
          <p:cNvSpPr txBox="1"/>
          <p:nvPr/>
        </p:nvSpPr>
        <p:spPr>
          <a:xfrm>
            <a:off x="4937760" y="1801368"/>
            <a:ext cx="23774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Persuasion</a:t>
            </a:r>
            <a:endParaRPr lang="en-US" sz="1350" dirty="0"/>
          </a:p>
        </p:txBody>
      </p:sp>
      <p:sp>
        <p:nvSpPr>
          <p:cNvPr id="7" name="Text 4"/>
          <p:cNvSpPr txBox="1"/>
          <p:nvPr/>
        </p:nvSpPr>
        <p:spPr>
          <a:xfrm>
            <a:off x="7406640" y="1783080"/>
            <a:ext cx="4190695" cy="77724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Private negotiation with legislative leaders, often more decisive than any public act.</a:t>
            </a:r>
            <a:endParaRPr lang="en-US" sz="1250" dirty="0"/>
          </a:p>
        </p:txBody>
      </p:sp>
      <p:sp>
        <p:nvSpPr>
          <p:cNvPr id="8" name="Text 5"/>
          <p:cNvSpPr txBox="1"/>
          <p:nvPr/>
        </p:nvSpPr>
        <p:spPr>
          <a:xfrm>
            <a:off x="4937760" y="2532888"/>
            <a:ext cx="23774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Party leadership</a:t>
            </a:r>
            <a:endParaRPr lang="en-US" sz="1350" dirty="0"/>
          </a:p>
        </p:txBody>
      </p:sp>
      <p:sp>
        <p:nvSpPr>
          <p:cNvPr id="9" name="Text 6"/>
          <p:cNvSpPr txBox="1"/>
          <p:nvPr/>
        </p:nvSpPr>
        <p:spPr>
          <a:xfrm>
            <a:off x="7406640" y="2514600"/>
            <a:ext cx="4190695" cy="77724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Influence over primaries, endorsements, and fundraising shapes how legislators calculate risk.</a:t>
            </a:r>
            <a:endParaRPr lang="en-US" sz="1250" dirty="0"/>
          </a:p>
        </p:txBody>
      </p:sp>
      <p:sp>
        <p:nvSpPr>
          <p:cNvPr id="10" name="Text 7"/>
          <p:cNvSpPr txBox="1"/>
          <p:nvPr/>
        </p:nvSpPr>
        <p:spPr>
          <a:xfrm>
            <a:off x="4937760" y="3264408"/>
            <a:ext cx="23774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Media attention</a:t>
            </a:r>
            <a:endParaRPr lang="en-US" sz="1350" dirty="0"/>
          </a:p>
        </p:txBody>
      </p:sp>
      <p:sp>
        <p:nvSpPr>
          <p:cNvPr id="11" name="Text 8"/>
          <p:cNvSpPr txBox="1"/>
          <p:nvPr/>
        </p:nvSpPr>
        <p:spPr>
          <a:xfrm>
            <a:off x="7406640" y="3246120"/>
            <a:ext cx="4190695" cy="77724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governor is the single most visible official in Texas and can set the public agenda by choosing what to talk about.</a:t>
            </a:r>
            <a:endParaRPr lang="en-US" sz="1250" dirty="0"/>
          </a:p>
        </p:txBody>
      </p:sp>
      <p:sp>
        <p:nvSpPr>
          <p:cNvPr id="12" name="Text 9"/>
          <p:cNvSpPr txBox="1"/>
          <p:nvPr/>
        </p:nvSpPr>
        <p:spPr>
          <a:xfrm>
            <a:off x="4937760" y="3995928"/>
            <a:ext cx="2377440" cy="274320"/>
          </a:xfrm>
          <a:prstGeom prst="rect">
            <a:avLst/>
          </a:prstGeom>
          <a:noFill/>
          <a:ln/>
        </p:spPr>
        <p:txBody>
          <a:bodyPr wrap="square" lIns="0" tIns="0" rIns="0" bIns="0" rtlCol="0" anchor="ctr"/>
          <a:lstStyle/>
          <a:p>
            <a:pPr indent="0" marL="0">
              <a:buNone/>
            </a:pPr>
            <a:r>
              <a:rPr lang="en-US" sz="1350" b="1" dirty="0">
                <a:solidFill>
                  <a:srgbClr val="B07D2B"/>
                </a:solidFill>
                <a:latin typeface="Calibri" pitchFamily="34" charset="0"/>
                <a:ea typeface="Calibri" pitchFamily="34" charset="-122"/>
                <a:cs typeface="Calibri" pitchFamily="34" charset="-120"/>
              </a:rPr>
              <a:t>The prestige of the office</a:t>
            </a:r>
            <a:endParaRPr lang="en-US" sz="1350" dirty="0"/>
          </a:p>
        </p:txBody>
      </p:sp>
      <p:sp>
        <p:nvSpPr>
          <p:cNvPr id="13" name="Text 10"/>
          <p:cNvSpPr txBox="1"/>
          <p:nvPr/>
        </p:nvSpPr>
        <p:spPr>
          <a:xfrm>
            <a:off x="7406640" y="3977640"/>
            <a:ext cx="4190695" cy="77724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Access, symbolism, and the ability to convene people who would not otherwise meet.</a:t>
            </a:r>
            <a:endParaRPr lang="en-US" sz="1250" dirty="0"/>
          </a:p>
        </p:txBody>
      </p:sp>
      <p:sp>
        <p:nvSpPr>
          <p:cNvPr id="14" name="Shape 11"/>
          <p:cNvSpPr/>
          <p:nvPr/>
        </p:nvSpPr>
        <p:spPr>
          <a:xfrm>
            <a:off x="594360" y="4846320"/>
            <a:ext cx="11002975" cy="1371600"/>
          </a:xfrm>
          <a:prstGeom prst="roundRect">
            <a:avLst>
              <a:gd name="adj" fmla="val 4667"/>
            </a:avLst>
          </a:prstGeom>
          <a:solidFill>
            <a:srgbClr val="FFFFFF"/>
          </a:solidFill>
          <a:ln w="19050">
            <a:solidFill>
              <a:srgbClr val="B07D2B"/>
            </a:solidFill>
            <a:prstDash val="solid"/>
          </a:ln>
        </p:spPr>
      </p:sp>
      <p:sp>
        <p:nvSpPr>
          <p:cNvPr id="15" name="Text 12"/>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Two governors, same constitution</a:t>
            </a:r>
            <a:endParaRPr lang="en-US" sz="1400" dirty="0"/>
          </a:p>
        </p:txBody>
      </p:sp>
      <p:sp>
        <p:nvSpPr>
          <p:cNvPr id="16" name="Text 13"/>
          <p:cNvSpPr txBox="1"/>
          <p:nvPr/>
        </p:nvSpPr>
        <p:spPr>
          <a:xfrm>
            <a:off x="868680" y="5376672"/>
            <a:ext cx="10454335"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George W. Bush built a working relationship with Democratic Lieutenant Governor Bob Bullock and passed much of his agenda in a divided Capitol. Other governors holding identical formal powers accomplished far less. The constitution sets the floor and the ceiling; the officeholder decides where in between the office actually operates.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Design, skill, and accountability</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If a governor's effectiveness depends this heavily on personal skill rather than formal authority, is that a strength of the Texas system or a weakness?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veto issued after the Legislature adjourns cannot be overridden for twenty months. Is that an acceptable feature of a part-time legislature, or a gap that should be closed?</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Would Texas be governed better with a single strong governor who appoints the executive branch, as the federal government does? Name the strongest objection to your answer.</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5 in the Trailblazer Trek: 7 sections, 1,600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fragmented power against accountability.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4 (knowledge of the legislative, executive, and judicial branches) is primary. Outcome 3 is supporting. See ALIGNMENT.md for the full matrix.</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CONSTITUTION</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IV, the Executive Department. statutes.capitol.texas.gov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OFFICES</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Official sites for the Governor, Attorney General, Comptroller, General Land Office, and Department of Agriculture carry current duties and officeholders.</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BUDGET</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Legislative Budget Board and the Comptroller's biennial revenue estimate. lbb.texas.gov and comptroller.texas.gov</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CLEMENCY</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Board of Pardons and Paroles publishes its recommendation process and statistics.</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HISTORY</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Texas State Historical Association. Entries on E. J. Davis, the governorship, and individual officeholders.</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ctr"/>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“If no one is in charge,</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do you hold responsible?”</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Texas answered that question in 1876 by deciding the danger of one person in charge was worse. Every election since has tested the answer.</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The Texas Plural Executive</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