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3: FEDERALISM
About 70 minutes with both discussion pauses.
OPENING (3 min). Ask students to list every government that has authority over
them right now. Push until they get past "the government." The answer is roughly
five: federal, state, county, city, and at least one special district, usually a
school district. Most students have never counted.
Then ask: "Which of those can arrest you? Which can tax your house? Which sets
your curriculum?" The confusion in the room IS federalism. Nobody designed this
to be simple; it was negotiated.
THE FRAME FOR THE CHAPTER: federalism is not a topic students will find
interesting on its own. It becomes interesting when it is about who wins a fight.
Keep returning to real conflicts.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THE TEACHING RISK IN THIS CHAPTER is abstraction. Enumerated, reserved, and
concurrent powers are forgettable as a list and memorable as a fight. Every time
you introduce a term, attach it to a dispute students have heard of: immigration
enforcement, marijuana, abortion, environmental rules, disaster relief.
Be careful to present those disputes as disputes. Texas versus Washington is
politically charged in both directions, and your class contains students on
every side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#1 and #5. Objective 1 is the distinction students most often blur, and
Objective 5 is where federalism stops being a civics term and starts being about
power.
If you have to cut, compress #4. The three eras matter less than the mechanism of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THE DEFINITION BOX IS THE POINT OF THIS SLIDE. This confusion costs students exam
points every semester. Say it, write it on the board, and come back to it.
A CLEAN TEST: if the fight is between a legislature and an executive, it is
separation of powers. If it is between Austin and Washington, or between Austin
and a city, it is federalism.
THE CONTRAST WORTH DRAWING: in a unitary system, which most countries use, local
governments are administrative arms of the center and can be reorganized or
abolished at will. That is actually how Texas treats its own cities and counties,
which is Chapter 7. Texas is a federal partner to Washington and a unitary
sovereign over its own localities. That asymmetry surprises students and is worth
naming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DO NOT READ THE LISTS ALOUD. Students can read. Instead, work the edges, because
the edges are where every real dispute lives.
TRY THESE OUT LOUD:
  "Who regulates marijuana?" Reserved to states, except federal law still
  classifies it as a controlled substance, so growers cannot use national banks.
  Both answers are correct, which is the lesson.
  "Who controls elections?" States run them, but the Constitution and federal
  voting-rights law constrain how. Chapter 8.
  "Who handles a hurricane?" Concurrent, and the coordination failures in real
  disasters come straight from that overlap.
THE TENTH AMENDMENT is the sentence Texas officials cite most often in litigation
against federal action. Students should be able to quote its logic even if not its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SUPREMACY IS THE ONE STUDENTS OVERSTATE. They hear "federal law wins" and stop.
The conditional matters: federal law wins only when Congress was acting within its
constitutional authority. That is precisely what Texas argues about when it sues
the federal government, and what other states argue when they sue a different
administration. The structure is the same regardless of who is in power, which is
worth saying plainly to a politically mixed room.
FULL FAITH AND CREDIT has an obvious classroom example: your license works in
Oklahoma. It also sat at the center of the national argument over recognizing
marriages performed in other states, which is a good bridge to Chapter 16.
PRIVILEGES AND IMMUNITIES lands best through tuition. Every student in the room
either pays in-state or knows someone who does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most important section in the chapter.
THE MECHANISM TO TEACH: the federal government cannot order Texas to set a
drinking age or a speed limit. Those are reserved powers. What it can do is
attach conditions to highway money. States are technically free to refuse, and
functionally never do. That is how Washington legislates in areas it does not
control.
THE TENSION IS REAL AND WORTH STATING NEUTRALLY. Texas receives roughly a third of
its budget from Washington while frequently suing over federal requirements.
Critics call that inconsistent. Defenders answer that accepting money is not
consent to unlimited conditions, and that the same argument gets made by states of
both parties depending on who holds the White House. Both positions are
serious.
MEDICAID IS THE SHARPEST TEXAS EXAMPLE and connects to Chapters 12 and 14. The
2012 Supreme Court decision made expansion optional, Texas declined, and that
choice is a federalism decision with direct consequences for who has health
coverage.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Q1 is the cleanest analytical question on the slide, and it has real legal
content. The Supreme Court has said conditions can become unconstitutionally
coercive at some point. Where that line sits is genuinely unsettled.
Q3 is the one that produces the best discussion and the most heat. Manage it by
insisting on the PRINCIPLE rather than the preference. A student who says
Washington should decide immigration and Austin should decide education needs to
articulate why the two differ. Often they cannot, and discovering that is the
learning.
WATCH FOR: students whose answer to "who should decide" tracks exactly which
level currently agrees with them. Name that pattern gently and ask whether their
principle would survive a change in administration.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Candidate to compress if you are behind.
THE CAKE METAPHORS ARE USEFUL AND STUDENTS REMEMBER THEM. Layer cake means
distinct separated layers. Marble cake means swirled together and inseparable.
Draw both on the board in ten seconds.
WHAT ACTUALLY DRIVES THE SHIFTS is crisis and money. The Depression made a
national response unavoidable. The Second World War and the Great Society
expanded the pattern. The reaction that followed was partly ideological and partly
fiscal.
DO NOT PRESENT THIS AS PROGRESS TOWARD A CORRECT ANSWER. It is a pendulum, and
which direction counts as improvement is a value judgment. After September 11 the
federal government recentralized authority in homeland security even during the
new federalism era. The trend line is not clean.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BOTH CASES WERE UNANIMOUS, which surprises students who assume constitutional law
is always contested. Marshall's court was building a nation and knew it.
MCCULLOCH IN ONE SENTENCE: the Constitution does not mention a bank, but Congress
may create one because the necessary and proper clause lets it choose the means
to carry out powers it does have. That is the birth of implied powers.
GIBBONS IN ONE SENTENCE: "commerce" is broad, so federal authority over it is
broad. Nearly every modern federal regulation of the economy traces to this
reading.
THE CIVIL WAR POINT MATTERS: the deepest federalism question, whether a state may
leave, was not answered by a court. It was answered by a war. That is worth one
sober sentence, not a flourish.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CHECK CURRENCY BEFORE TEACHING. Immigration litigation in particular moves fast.
Confirm the posture of any case you plan to discuss.
THE CLOSING BOX IS THE MOST IMPORTANT LINE ON THIS SLIDE. State attorneys general
of both parties sue Washington far more when the opposing party holds the
presidency. California sued repeatedly during one administration; Texas during
another. Naming that pattern plainly does two things: it is accurate, and it
signals to every student in the room that this class is not keeping score for a
team.
If a student asks which side is right in a specific case, the honest answer is
that the legal question is usually whether Congress acted within its granted
powers, and that reasonable judges have disagreed.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Q1 IS THE BEST GENERAL CHOICE. It forces the real trade-off. Laboratory
federalism produced both innovations students admire and disparities they find
unjust, often in the same policy area. Concrete version: a person with the same
income and same illness has different health coverage in Texas than in a
neighboring state. Is that federalism working or failing?
Q3 IS THE SHARPEST QUESTION IN THIS CHAPTER and works well precisely because it
implicates everyone. The mature answer is "both," and getting students to say
"both" with evidence rather than cynicism is the goal. Principle and interest
usually travel together, which does not make the principle fake.
Do not let this become a session on which party is hypocritical. Redirect to the
structural question: what would it look like for a state to hold a consistent
federalism principle across administrations?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This chapter carries the primary coverage for ACGM Outcome 2, which is the
outcome most explicitly about intergovernmental relations. If your department
samples for outcome assessment, the Chapter 3 reflections are a good source.
SEQUENCING NOTE: Chapter 3 works better after Chapter 2 than before it. Students
who understand why Texas distrusts concentrated power in Austin grasp its posture
toward Washington much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BEST SINGLE ASSIGNMENT from this chapter is the Comptroller's breakdown of
federal funds in the state budget. It turns an abstract argument about
intergovernmental relations into a number students can see, and it pairs well
with Chapter 14.
Oyez has audio for Gibbons and summaries for McCulloch. Hearing lawyers argue
about the meaning of "commerce" makes the abstraction concrete.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This is the durable takeaway. Strip away the constitutional vocabulary and nearly
every federalism dispute reduces to who decides and who pays. Often the two come
apart, which is exactly what an unfunded mandate is.
Good exit ticket: "Name a current policy dispute and identify whether it is
really about who decides, who pays, or both."
Then preview Chapter 4: having established what Texas government may do, the next
question is who actually does it. Start with the branch that writes the laws and
meets 140 days every two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jp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3</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Federalism</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Two governments, one citizen, the same piece of ground. Who decides what, and who pays for it.</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70 minutes with both pauses. For a 50 minute class, compress the finance section into the stat callout and cut one discussion slide.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or delete freely.</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Keep it concrete</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Federalism goes abstract fast. The notes supply a current Texas conflict for nearly every concept. Use them.</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3's five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Define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federalism and distinguish it from separation of powers.</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Distinguish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enumerated, reserved, and concurrent powers.</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supremacy, full faith and credit, and privileges and immunities clauses.</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Trace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evolution from dual to cooperative to new federalism.</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federal money shapes state policy in Texas.</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FEDERALISM DEFINED</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governments, the same citizen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3_us_capitol_texas_capitol.jpg">    </p:cNvPr>
          <p:cNvPicPr>
            <a:picLocks noChangeAspect="1"/>
          </p:cNvPicPr>
          <p:nvPr/>
        </p:nvPicPr>
        <p:blipFill>
          <a:blip r:embed="rId1"/>
          <a:stretch>
            <a:fillRect/>
          </a:stretch>
        </p:blipFill>
        <p:spPr>
          <a:xfrm>
            <a:off x="6903720" y="1783080"/>
            <a:ext cx="4709160" cy="2423160"/>
          </a:xfrm>
          <a:prstGeom prst="rect">
            <a:avLst/>
          </a:prstGeom>
        </p:spPr>
      </p:pic>
      <p:sp>
        <p:nvSpPr>
          <p:cNvPr id="6" name="Text 3"/>
          <p:cNvSpPr txBox="1"/>
          <p:nvPr/>
        </p:nvSpPr>
        <p:spPr>
          <a:xfrm>
            <a:off x="594360" y="1783080"/>
            <a:ext cx="6035040" cy="1143000"/>
          </a:xfrm>
          <a:prstGeom prst="rect">
            <a:avLst/>
          </a:prstGeom>
          <a:noFill/>
          <a:ln/>
        </p:spPr>
        <p:txBody>
          <a:bodyPr wrap="square" lIns="0" tIns="0" rIns="0" bIns="0" rtlCol="0" anchor="t"/>
          <a:lstStyle/>
          <a:p>
            <a:pPr indent="0" marL="0">
              <a:lnSpc>
                <a:spcPts val="1900"/>
              </a:lnSpc>
              <a:buNone/>
            </a:pPr>
            <a:r>
              <a:rPr lang="en-US" sz="1400" b="1" dirty="0">
                <a:solidFill>
                  <a:srgbClr val="002B5C"/>
                </a:solidFill>
                <a:latin typeface="Calibri" pitchFamily="34" charset="0"/>
                <a:ea typeface="Calibri" pitchFamily="34" charset="-122"/>
                <a:cs typeface="Calibri" pitchFamily="34" charset="-120"/>
              </a:rPr>
              <a:t>Federalism </a:t>
            </a:r>
            <a:pPr indent="0" marL="0">
              <a:lnSpc>
                <a:spcPts val="1900"/>
              </a:lnSpc>
              <a:buNone/>
            </a:pPr>
            <a:r>
              <a:rPr lang="en-US" sz="1400" dirty="0">
                <a:solidFill>
                  <a:srgbClr val="1F2933"/>
                </a:solidFill>
                <a:latin typeface="Calibri" pitchFamily="34" charset="0"/>
                <a:ea typeface="Calibri" pitchFamily="34" charset="-122"/>
                <a:cs typeface="Calibri" pitchFamily="34" charset="-120"/>
              </a:rPr>
              <a:t>divides authority between a national government and the subnational governments of the fifty states. Each level has its own sphere, its own elected officials, and the power to act directly on the same people.</a:t>
            </a:r>
            <a:endParaRPr lang="en-US" sz="1400" dirty="0"/>
          </a:p>
        </p:txBody>
      </p:sp>
      <p:sp>
        <p:nvSpPr>
          <p:cNvPr id="7" name="Text 4"/>
          <p:cNvSpPr txBox="1"/>
          <p:nvPr/>
        </p:nvSpPr>
        <p:spPr>
          <a:xfrm>
            <a:off x="594360" y="2971800"/>
            <a:ext cx="6035040" cy="1005840"/>
          </a:xfrm>
          <a:prstGeom prst="rect">
            <a:avLst/>
          </a:prstGeom>
          <a:noFill/>
          <a:ln/>
        </p:spPr>
        <p:txBody>
          <a:bodyPr wrap="square" lIns="0" tIns="0" rIns="0" bIns="0" rtlCol="0" anchor="t"/>
          <a:lstStyle/>
          <a:p>
            <a:pPr indent="0" marL="0">
              <a:lnSpc>
                <a:spcPts val="1900"/>
              </a:lnSpc>
              <a:buNone/>
            </a:pPr>
            <a:r>
              <a:rPr lang="en-US" sz="1350" dirty="0">
                <a:solidFill>
                  <a:srgbClr val="1F2933"/>
                </a:solidFill>
                <a:latin typeface="Calibri" pitchFamily="34" charset="0"/>
                <a:ea typeface="Calibri" pitchFamily="34" charset="-122"/>
                <a:cs typeface="Calibri" pitchFamily="34" charset="-120"/>
              </a:rPr>
              <a:t>A Texan is governed at once by Austin and Washington, pays taxes to both, and answers to the laws of both. Because their responsibilities overlap, the two levels must constantly cooperate and just as often compete.</a:t>
            </a:r>
            <a:endParaRPr lang="en-US" sz="1350" dirty="0"/>
          </a:p>
        </p:txBody>
      </p:sp>
      <p:sp>
        <p:nvSpPr>
          <p:cNvPr id="8" name="Shape 5"/>
          <p:cNvSpPr/>
          <p:nvPr/>
        </p:nvSpPr>
        <p:spPr>
          <a:xfrm>
            <a:off x="594360" y="4114800"/>
            <a:ext cx="6035040" cy="1737360"/>
          </a:xfrm>
          <a:prstGeom prst="roundRect">
            <a:avLst>
              <a:gd name="adj" fmla="val 3684"/>
            </a:avLst>
          </a:prstGeom>
          <a:solidFill>
            <a:srgbClr val="FFFFFF"/>
          </a:solidFill>
          <a:ln w="19050">
            <a:solidFill>
              <a:srgbClr val="B07D2B"/>
            </a:solidFill>
            <a:prstDash val="solid"/>
          </a:ln>
        </p:spPr>
      </p:sp>
      <p:sp>
        <p:nvSpPr>
          <p:cNvPr id="9" name="Text 6"/>
          <p:cNvSpPr txBox="1"/>
          <p:nvPr/>
        </p:nvSpPr>
        <p:spPr>
          <a:xfrm>
            <a:off x="868680" y="4279392"/>
            <a:ext cx="5486400"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Do not confuse these two</a:t>
            </a:r>
            <a:endParaRPr lang="en-US" sz="1400" dirty="0"/>
          </a:p>
        </p:txBody>
      </p:sp>
      <p:sp>
        <p:nvSpPr>
          <p:cNvPr id="10" name="Text 7"/>
          <p:cNvSpPr txBox="1"/>
          <p:nvPr/>
        </p:nvSpPr>
        <p:spPr>
          <a:xfrm>
            <a:off x="868680" y="4645152"/>
            <a:ext cx="5486400" cy="102412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Federalism divides power between LEVELS of government: national, state, local. Separation of powers divides it among BRANCHES at the same level: legislative, executive, judicial. Students mix these constantly on exams. A question about Congress versus the president is separation of powers. A question about Texas versus Washington is federalism.</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ENUMERATED, RESERVED, CONCURRENT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gets which powers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sp>
        <p:nvSpPr>
          <p:cNvPr id="5" name="Shape 3"/>
          <p:cNvSpPr/>
          <p:nvPr/>
        </p:nvSpPr>
        <p:spPr>
          <a:xfrm>
            <a:off x="594360" y="1783080"/>
            <a:ext cx="3484778" cy="3200400"/>
          </a:xfrm>
          <a:prstGeom prst="roundRect">
            <a:avLst>
              <a:gd name="adj" fmla="val 2286"/>
            </a:avLst>
          </a:prstGeom>
          <a:solidFill>
            <a:srgbClr val="FFFFFF"/>
          </a:solidFill>
          <a:ln w="12700">
            <a:solidFill>
              <a:srgbClr val="E0D7C6"/>
            </a:solidFill>
            <a:prstDash val="solid"/>
          </a:ln>
        </p:spPr>
      </p:sp>
      <p:sp>
        <p:nvSpPr>
          <p:cNvPr id="6" name="Shape 4"/>
          <p:cNvSpPr/>
          <p:nvPr/>
        </p:nvSpPr>
        <p:spPr>
          <a:xfrm>
            <a:off x="594360" y="1783080"/>
            <a:ext cx="3484778" cy="868680"/>
          </a:xfrm>
          <a:prstGeom prst="roundRect">
            <a:avLst>
              <a:gd name="adj" fmla="val 8421"/>
            </a:avLst>
          </a:prstGeom>
          <a:solidFill>
            <a:srgbClr val="002B5C"/>
          </a:solidFill>
          <a:ln/>
        </p:spPr>
      </p:sp>
      <p:sp>
        <p:nvSpPr>
          <p:cNvPr id="7" name="Text 5"/>
          <p:cNvSpPr txBox="1"/>
          <p:nvPr/>
        </p:nvSpPr>
        <p:spPr>
          <a:xfrm>
            <a:off x="813816" y="1920240"/>
            <a:ext cx="3045866"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ENUMERATED</a:t>
            </a:r>
            <a:endParaRPr lang="en-US" sz="1350" dirty="0"/>
          </a:p>
        </p:txBody>
      </p:sp>
      <p:sp>
        <p:nvSpPr>
          <p:cNvPr id="8" name="Text 6"/>
          <p:cNvSpPr txBox="1"/>
          <p:nvPr/>
        </p:nvSpPr>
        <p:spPr>
          <a:xfrm>
            <a:off x="813816" y="2249424"/>
            <a:ext cx="3045866" cy="274320"/>
          </a:xfrm>
          <a:prstGeom prst="rect">
            <a:avLst/>
          </a:prstGeom>
          <a:noFill/>
          <a:ln/>
        </p:spPr>
        <p:txBody>
          <a:bodyPr wrap="square" lIns="0" tIns="0" rIns="0" bIns="0" rtlCol="0" anchor="ctr"/>
          <a:lstStyle/>
          <a:p>
            <a:pPr indent="0" marL="0">
              <a:buNone/>
            </a:pPr>
            <a:r>
              <a:rPr lang="en-US" sz="1150" dirty="0">
                <a:solidFill>
                  <a:srgbClr val="F0E6D2"/>
                </a:solidFill>
                <a:latin typeface="Calibri" pitchFamily="34" charset="0"/>
                <a:ea typeface="Calibri" pitchFamily="34" charset="-122"/>
                <a:cs typeface="Calibri" pitchFamily="34" charset="-120"/>
              </a:rPr>
              <a:t>National government</a:t>
            </a:r>
            <a:endParaRPr lang="en-US" sz="1150" dirty="0"/>
          </a:p>
        </p:txBody>
      </p:sp>
      <p:sp>
        <p:nvSpPr>
          <p:cNvPr id="9" name="Text 7"/>
          <p:cNvSpPr txBox="1"/>
          <p:nvPr/>
        </p:nvSpPr>
        <p:spPr>
          <a:xfrm>
            <a:off x="813816" y="2788920"/>
            <a:ext cx="3045866" cy="2057400"/>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Coin money</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Declare war</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Regulate interstate commerce</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Conduct foreign policy</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Raise and maintain armed forces</a:t>
            </a:r>
            <a:endParaRPr lang="en-US" sz="1250" dirty="0"/>
          </a:p>
        </p:txBody>
      </p:sp>
      <p:sp>
        <p:nvSpPr>
          <p:cNvPr id="10" name="Shape 8"/>
          <p:cNvSpPr/>
          <p:nvPr/>
        </p:nvSpPr>
        <p:spPr>
          <a:xfrm>
            <a:off x="4353458" y="1783080"/>
            <a:ext cx="3484778" cy="3200400"/>
          </a:xfrm>
          <a:prstGeom prst="roundRect">
            <a:avLst>
              <a:gd name="adj" fmla="val 2286"/>
            </a:avLst>
          </a:prstGeom>
          <a:solidFill>
            <a:srgbClr val="FFFFFF"/>
          </a:solidFill>
          <a:ln w="12700">
            <a:solidFill>
              <a:srgbClr val="E0D7C6"/>
            </a:solidFill>
            <a:prstDash val="solid"/>
          </a:ln>
        </p:spPr>
      </p:sp>
      <p:sp>
        <p:nvSpPr>
          <p:cNvPr id="11" name="Shape 9"/>
          <p:cNvSpPr/>
          <p:nvPr/>
        </p:nvSpPr>
        <p:spPr>
          <a:xfrm>
            <a:off x="4353458" y="1783080"/>
            <a:ext cx="3484778" cy="868680"/>
          </a:xfrm>
          <a:prstGeom prst="roundRect">
            <a:avLst>
              <a:gd name="adj" fmla="val 8421"/>
            </a:avLst>
          </a:prstGeom>
          <a:solidFill>
            <a:srgbClr val="00788A"/>
          </a:solidFill>
          <a:ln/>
        </p:spPr>
      </p:sp>
      <p:sp>
        <p:nvSpPr>
          <p:cNvPr id="12" name="Text 10"/>
          <p:cNvSpPr txBox="1"/>
          <p:nvPr/>
        </p:nvSpPr>
        <p:spPr>
          <a:xfrm>
            <a:off x="4572914" y="1920240"/>
            <a:ext cx="3045866"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RESERVED</a:t>
            </a:r>
            <a:endParaRPr lang="en-US" sz="1350" dirty="0"/>
          </a:p>
        </p:txBody>
      </p:sp>
      <p:sp>
        <p:nvSpPr>
          <p:cNvPr id="13" name="Text 11"/>
          <p:cNvSpPr txBox="1"/>
          <p:nvPr/>
        </p:nvSpPr>
        <p:spPr>
          <a:xfrm>
            <a:off x="4572914" y="2249424"/>
            <a:ext cx="3045866" cy="274320"/>
          </a:xfrm>
          <a:prstGeom prst="rect">
            <a:avLst/>
          </a:prstGeom>
          <a:noFill/>
          <a:ln/>
        </p:spPr>
        <p:txBody>
          <a:bodyPr wrap="square" lIns="0" tIns="0" rIns="0" bIns="0" rtlCol="0" anchor="ctr"/>
          <a:lstStyle/>
          <a:p>
            <a:pPr indent="0" marL="0">
              <a:buNone/>
            </a:pPr>
            <a:r>
              <a:rPr lang="en-US" sz="1150" dirty="0">
                <a:solidFill>
                  <a:srgbClr val="F0E6D2"/>
                </a:solidFill>
                <a:latin typeface="Calibri" pitchFamily="34" charset="0"/>
                <a:ea typeface="Calibri" pitchFamily="34" charset="-122"/>
                <a:cs typeface="Calibri" pitchFamily="34" charset="-120"/>
              </a:rPr>
              <a:t>State governments</a:t>
            </a:r>
            <a:endParaRPr lang="en-US" sz="1150" dirty="0"/>
          </a:p>
        </p:txBody>
      </p:sp>
      <p:sp>
        <p:nvSpPr>
          <p:cNvPr id="14" name="Text 12"/>
          <p:cNvSpPr txBox="1"/>
          <p:nvPr/>
        </p:nvSpPr>
        <p:spPr>
          <a:xfrm>
            <a:off x="4572914" y="2788920"/>
            <a:ext cx="3045866" cy="2057400"/>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Education</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Public health and safety</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Marriage and family law</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Elections</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Creating local governments</a:t>
            </a:r>
            <a:endParaRPr lang="en-US" sz="1250" dirty="0"/>
          </a:p>
        </p:txBody>
      </p:sp>
      <p:sp>
        <p:nvSpPr>
          <p:cNvPr id="15" name="Shape 13"/>
          <p:cNvSpPr/>
          <p:nvPr/>
        </p:nvSpPr>
        <p:spPr>
          <a:xfrm>
            <a:off x="8112557" y="1783080"/>
            <a:ext cx="3484778" cy="3200400"/>
          </a:xfrm>
          <a:prstGeom prst="roundRect">
            <a:avLst>
              <a:gd name="adj" fmla="val 2286"/>
            </a:avLst>
          </a:prstGeom>
          <a:solidFill>
            <a:srgbClr val="FFFFFF"/>
          </a:solidFill>
          <a:ln w="12700">
            <a:solidFill>
              <a:srgbClr val="E0D7C6"/>
            </a:solidFill>
            <a:prstDash val="solid"/>
          </a:ln>
        </p:spPr>
      </p:sp>
      <p:sp>
        <p:nvSpPr>
          <p:cNvPr id="16" name="Shape 14"/>
          <p:cNvSpPr/>
          <p:nvPr/>
        </p:nvSpPr>
        <p:spPr>
          <a:xfrm>
            <a:off x="8112557" y="1783080"/>
            <a:ext cx="3484778" cy="868680"/>
          </a:xfrm>
          <a:prstGeom prst="roundRect">
            <a:avLst>
              <a:gd name="adj" fmla="val 8421"/>
            </a:avLst>
          </a:prstGeom>
          <a:solidFill>
            <a:srgbClr val="B07D2B"/>
          </a:solidFill>
          <a:ln/>
        </p:spPr>
      </p:sp>
      <p:sp>
        <p:nvSpPr>
          <p:cNvPr id="17" name="Text 15"/>
          <p:cNvSpPr txBox="1"/>
          <p:nvPr/>
        </p:nvSpPr>
        <p:spPr>
          <a:xfrm>
            <a:off x="8332013" y="1920240"/>
            <a:ext cx="3045866"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CONCURRENT</a:t>
            </a:r>
            <a:endParaRPr lang="en-US" sz="1350" dirty="0"/>
          </a:p>
        </p:txBody>
      </p:sp>
      <p:sp>
        <p:nvSpPr>
          <p:cNvPr id="18" name="Text 16"/>
          <p:cNvSpPr txBox="1"/>
          <p:nvPr/>
        </p:nvSpPr>
        <p:spPr>
          <a:xfrm>
            <a:off x="8332013" y="2249424"/>
            <a:ext cx="3045866" cy="274320"/>
          </a:xfrm>
          <a:prstGeom prst="rect">
            <a:avLst/>
          </a:prstGeom>
          <a:noFill/>
          <a:ln/>
        </p:spPr>
        <p:txBody>
          <a:bodyPr wrap="square" lIns="0" tIns="0" rIns="0" bIns="0" rtlCol="0" anchor="ctr"/>
          <a:lstStyle/>
          <a:p>
            <a:pPr indent="0" marL="0">
              <a:buNone/>
            </a:pPr>
            <a:r>
              <a:rPr lang="en-US" sz="1150" dirty="0">
                <a:solidFill>
                  <a:srgbClr val="F0E6D2"/>
                </a:solidFill>
                <a:latin typeface="Calibri" pitchFamily="34" charset="0"/>
                <a:ea typeface="Calibri" pitchFamily="34" charset="-122"/>
                <a:cs typeface="Calibri" pitchFamily="34" charset="-120"/>
              </a:rPr>
              <a:t>Both</a:t>
            </a:r>
            <a:endParaRPr lang="en-US" sz="1150" dirty="0"/>
          </a:p>
        </p:txBody>
      </p:sp>
      <p:sp>
        <p:nvSpPr>
          <p:cNvPr id="19" name="Text 17"/>
          <p:cNvSpPr txBox="1"/>
          <p:nvPr/>
        </p:nvSpPr>
        <p:spPr>
          <a:xfrm>
            <a:off x="8332013" y="2788920"/>
            <a:ext cx="3045866" cy="2057400"/>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Tax</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Borrow money</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Build roads</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Make and enforce laws</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Establish courts</a:t>
            </a:r>
            <a:endParaRPr lang="en-US" sz="1250" dirty="0"/>
          </a:p>
        </p:txBody>
      </p:sp>
      <p:sp>
        <p:nvSpPr>
          <p:cNvPr id="20" name="Shape 18"/>
          <p:cNvSpPr/>
          <p:nvPr/>
        </p:nvSpPr>
        <p:spPr>
          <a:xfrm>
            <a:off x="594360" y="5166360"/>
            <a:ext cx="11002975" cy="868680"/>
          </a:xfrm>
          <a:prstGeom prst="roundRect">
            <a:avLst>
              <a:gd name="adj" fmla="val 7368"/>
            </a:avLst>
          </a:prstGeom>
          <a:solidFill>
            <a:srgbClr val="FFFFFF"/>
          </a:solidFill>
          <a:ln w="19050">
            <a:solidFill>
              <a:srgbClr val="B07D2B"/>
            </a:solidFill>
            <a:prstDash val="solid"/>
          </a:ln>
        </p:spPr>
      </p:sp>
      <p:sp>
        <p:nvSpPr>
          <p:cNvPr id="21" name="Text 19"/>
          <p:cNvSpPr txBox="1"/>
          <p:nvPr/>
        </p:nvSpPr>
        <p:spPr>
          <a:xfrm>
            <a:off x="868680" y="533095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Tenth Amendment does the work</a:t>
            </a:r>
            <a:endParaRPr lang="en-US" sz="1400" dirty="0"/>
          </a:p>
        </p:txBody>
      </p:sp>
      <p:sp>
        <p:nvSpPr>
          <p:cNvPr id="22" name="Text 20"/>
          <p:cNvSpPr txBox="1"/>
          <p:nvPr/>
        </p:nvSpPr>
        <p:spPr>
          <a:xfrm>
            <a:off x="868680" y="569671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Powers not delegated to the United States, nor prohibited to the states, are reserved to the states or to the people. That single sentence is the constitutional basis for most state authority, and the text most often cited in Texas challenges to federal action.</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CONSTITUTIONAL GLUE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clauses that hold it together</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sp>
        <p:nvSpPr>
          <p:cNvPr id="5" name="Shape 3"/>
          <p:cNvSpPr/>
          <p:nvPr/>
        </p:nvSpPr>
        <p:spPr>
          <a:xfrm>
            <a:off x="594360" y="1783080"/>
            <a:ext cx="11002975" cy="1188720"/>
          </a:xfrm>
          <a:prstGeom prst="roundRect">
            <a:avLst>
              <a:gd name="adj" fmla="val 4615"/>
            </a:avLst>
          </a:prstGeom>
          <a:solidFill>
            <a:srgbClr val="FFFFFF"/>
          </a:solidFill>
          <a:ln w="12700">
            <a:solidFill>
              <a:srgbClr val="E0D7C6"/>
            </a:solidFill>
            <a:prstDash val="solid"/>
          </a:ln>
        </p:spPr>
      </p:sp>
      <p:sp>
        <p:nvSpPr>
          <p:cNvPr id="6" name="Shape 4"/>
          <p:cNvSpPr/>
          <p:nvPr/>
        </p:nvSpPr>
        <p:spPr>
          <a:xfrm>
            <a:off x="795528" y="2148840"/>
            <a:ext cx="457200" cy="457200"/>
          </a:xfrm>
          <a:prstGeom prst="ellipse">
            <a:avLst/>
          </a:prstGeom>
          <a:solidFill>
            <a:srgbClr val="002B5C"/>
          </a:solidFill>
          <a:ln/>
        </p:spPr>
      </p:sp>
      <p:sp>
        <p:nvSpPr>
          <p:cNvPr id="7" name="Text 5"/>
          <p:cNvSpPr txBox="1"/>
          <p:nvPr/>
        </p:nvSpPr>
        <p:spPr>
          <a:xfrm>
            <a:off x="795528" y="214884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1399032" y="2057400"/>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Supremacy</a:t>
            </a:r>
            <a:endParaRPr lang="en-US" sz="1400" dirty="0"/>
          </a:p>
        </p:txBody>
      </p:sp>
      <p:sp>
        <p:nvSpPr>
          <p:cNvPr id="9" name="Text 7"/>
          <p:cNvSpPr txBox="1"/>
          <p:nvPr/>
        </p:nvSpPr>
        <p:spPr>
          <a:xfrm>
            <a:off x="4187952" y="1929384"/>
            <a:ext cx="7208215" cy="91440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Valid federal law is the supreme law of the land. When federal and state law conflict, federal wins, but only if the federal law is within the powers the Constitution grants.</a:t>
            </a:r>
            <a:endParaRPr lang="en-US" sz="1250" dirty="0"/>
          </a:p>
        </p:txBody>
      </p:sp>
      <p:sp>
        <p:nvSpPr>
          <p:cNvPr id="10" name="Shape 8"/>
          <p:cNvSpPr/>
          <p:nvPr/>
        </p:nvSpPr>
        <p:spPr>
          <a:xfrm>
            <a:off x="594360" y="3063240"/>
            <a:ext cx="11002975" cy="1188720"/>
          </a:xfrm>
          <a:prstGeom prst="roundRect">
            <a:avLst>
              <a:gd name="adj" fmla="val 4615"/>
            </a:avLst>
          </a:prstGeom>
          <a:solidFill>
            <a:srgbClr val="FFFFFF"/>
          </a:solidFill>
          <a:ln w="12700">
            <a:solidFill>
              <a:srgbClr val="E0D7C6"/>
            </a:solidFill>
            <a:prstDash val="solid"/>
          </a:ln>
        </p:spPr>
      </p:sp>
      <p:sp>
        <p:nvSpPr>
          <p:cNvPr id="11" name="Shape 9"/>
          <p:cNvSpPr/>
          <p:nvPr/>
        </p:nvSpPr>
        <p:spPr>
          <a:xfrm>
            <a:off x="795528" y="3429000"/>
            <a:ext cx="457200" cy="457200"/>
          </a:xfrm>
          <a:prstGeom prst="ellipse">
            <a:avLst/>
          </a:prstGeom>
          <a:solidFill>
            <a:srgbClr val="00788A"/>
          </a:solidFill>
          <a:ln/>
        </p:spPr>
      </p:sp>
      <p:sp>
        <p:nvSpPr>
          <p:cNvPr id="12" name="Text 10"/>
          <p:cNvSpPr txBox="1"/>
          <p:nvPr/>
        </p:nvSpPr>
        <p:spPr>
          <a:xfrm>
            <a:off x="795528" y="342900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1399032" y="3337560"/>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Full faith and credit</a:t>
            </a:r>
            <a:endParaRPr lang="en-US" sz="1400" dirty="0"/>
          </a:p>
        </p:txBody>
      </p:sp>
      <p:sp>
        <p:nvSpPr>
          <p:cNvPr id="14" name="Text 12"/>
          <p:cNvSpPr txBox="1"/>
          <p:nvPr/>
        </p:nvSpPr>
        <p:spPr>
          <a:xfrm>
            <a:off x="4187952" y="3209544"/>
            <a:ext cx="7208215" cy="91440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Each state must recognize the public acts, records, and court judgments of the others. A Texas driver's license, adoption decree, or court ruling is honored elsewhere.</a:t>
            </a:r>
            <a:endParaRPr lang="en-US" sz="1250" dirty="0"/>
          </a:p>
        </p:txBody>
      </p:sp>
      <p:sp>
        <p:nvSpPr>
          <p:cNvPr id="15" name="Shape 13"/>
          <p:cNvSpPr/>
          <p:nvPr/>
        </p:nvSpPr>
        <p:spPr>
          <a:xfrm>
            <a:off x="594360" y="4343400"/>
            <a:ext cx="11002975" cy="1188720"/>
          </a:xfrm>
          <a:prstGeom prst="roundRect">
            <a:avLst>
              <a:gd name="adj" fmla="val 4615"/>
            </a:avLst>
          </a:prstGeom>
          <a:solidFill>
            <a:srgbClr val="FFFFFF"/>
          </a:solidFill>
          <a:ln w="12700">
            <a:solidFill>
              <a:srgbClr val="E0D7C6"/>
            </a:solidFill>
            <a:prstDash val="solid"/>
          </a:ln>
        </p:spPr>
      </p:sp>
      <p:sp>
        <p:nvSpPr>
          <p:cNvPr id="16" name="Shape 14"/>
          <p:cNvSpPr/>
          <p:nvPr/>
        </p:nvSpPr>
        <p:spPr>
          <a:xfrm>
            <a:off x="795528" y="4709160"/>
            <a:ext cx="457200" cy="457200"/>
          </a:xfrm>
          <a:prstGeom prst="ellipse">
            <a:avLst/>
          </a:prstGeom>
          <a:solidFill>
            <a:srgbClr val="B07D2B"/>
          </a:solidFill>
          <a:ln/>
        </p:spPr>
      </p:sp>
      <p:sp>
        <p:nvSpPr>
          <p:cNvPr id="17" name="Text 15"/>
          <p:cNvSpPr txBox="1"/>
          <p:nvPr/>
        </p:nvSpPr>
        <p:spPr>
          <a:xfrm>
            <a:off x="795528" y="470916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1399032" y="4617720"/>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Privileges and immunities</a:t>
            </a:r>
            <a:endParaRPr lang="en-US" sz="1400" dirty="0"/>
          </a:p>
        </p:txBody>
      </p:sp>
      <p:sp>
        <p:nvSpPr>
          <p:cNvPr id="19" name="Text 17"/>
          <p:cNvSpPr txBox="1"/>
          <p:nvPr/>
        </p:nvSpPr>
        <p:spPr>
          <a:xfrm>
            <a:off x="4187952" y="4489704"/>
            <a:ext cx="7208215" cy="91440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 state may not discriminate against citizens of other states in basic matters such as court access and property. Limited distinctions, like out-of-state tuition, remain allowed.</a:t>
            </a:r>
            <a:endParaRPr lang="en-US" sz="1250" dirty="0"/>
          </a:p>
        </p:txBody>
      </p:sp>
      <p:sp>
        <p:nvSpPr>
          <p:cNvPr id="20" name="Shape 18"/>
          <p:cNvSpPr/>
          <p:nvPr/>
        </p:nvSpPr>
        <p:spPr>
          <a:xfrm>
            <a:off x="594360" y="5440680"/>
            <a:ext cx="11002975" cy="914400"/>
          </a:xfrm>
          <a:prstGeom prst="roundRect">
            <a:avLst>
              <a:gd name="adj" fmla="val 7000"/>
            </a:avLst>
          </a:prstGeom>
          <a:solidFill>
            <a:srgbClr val="FFFFFF"/>
          </a:solidFill>
          <a:ln w="19050">
            <a:solidFill>
              <a:srgbClr val="B07D2B"/>
            </a:solidFill>
            <a:prstDash val="solid"/>
          </a:ln>
        </p:spPr>
      </p:sp>
      <p:sp>
        <p:nvSpPr>
          <p:cNvPr id="21" name="Text 19"/>
          <p:cNvSpPr txBox="1"/>
          <p:nvPr/>
        </p:nvSpPr>
        <p:spPr>
          <a:xfrm>
            <a:off x="868680" y="56052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limit students miss</a:t>
            </a:r>
            <a:endParaRPr lang="en-US" sz="1400" dirty="0"/>
          </a:p>
        </p:txBody>
      </p:sp>
      <p:sp>
        <p:nvSpPr>
          <p:cNvPr id="22" name="Text 20"/>
          <p:cNvSpPr txBox="1"/>
          <p:nvPr/>
        </p:nvSpPr>
        <p:spPr>
          <a:xfrm>
            <a:off x="868680" y="597103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Supremacy is not unlimited. Washington cannot override the states on matters the Constitution leaves to them. Every serious federalism case turns on whether the federal government was acting inside its granted powers in the first place.</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FISCAL FEDERALISM</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Money is the most powerful tool of federalism</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6</a:t>
            </a:r>
            <a:endParaRPr lang="en-US" sz="1000" dirty="0"/>
          </a:p>
        </p:txBody>
      </p:sp>
      <p:pic>
        <p:nvPicPr>
          <p:cNvPr id="5" name="Image 0" descr="images/tx3_irs_building.jpg">    </p:cNvPr>
          <p:cNvPicPr>
            <a:picLocks noChangeAspect="1"/>
          </p:cNvPicPr>
          <p:nvPr/>
        </p:nvPicPr>
        <p:blipFill>
          <a:blip r:embed="rId1"/>
          <a:stretch>
            <a:fillRect/>
          </a:stretch>
        </p:blipFill>
        <p:spPr>
          <a:xfrm>
            <a:off x="7680960" y="1783080"/>
            <a:ext cx="3931920" cy="2194560"/>
          </a:xfrm>
          <a:prstGeom prst="rect">
            <a:avLst/>
          </a:prstGeom>
        </p:spPr>
      </p:pic>
      <p:sp>
        <p:nvSpPr>
          <p:cNvPr id="6" name="Text 3"/>
          <p:cNvSpPr txBox="1"/>
          <p:nvPr/>
        </p:nvSpPr>
        <p:spPr>
          <a:xfrm>
            <a:off x="594360" y="1783080"/>
            <a:ext cx="6858000" cy="777240"/>
          </a:xfrm>
          <a:prstGeom prst="rect">
            <a:avLst/>
          </a:prstGeom>
          <a:noFill/>
          <a:ln/>
        </p:spPr>
        <p:txBody>
          <a:bodyPr wrap="square" lIns="0" tIns="0" rIns="0" bIns="0" rtlCol="0" anchor="t"/>
          <a:lstStyle/>
          <a:p>
            <a:pPr indent="0" marL="0">
              <a:lnSpc>
                <a:spcPts val="1900"/>
              </a:lnSpc>
              <a:buNone/>
            </a:pPr>
            <a:r>
              <a:rPr lang="en-US" sz="1400" dirty="0">
                <a:solidFill>
                  <a:srgbClr val="1F2933"/>
                </a:solidFill>
                <a:latin typeface="Calibri" pitchFamily="34" charset="0"/>
                <a:ea typeface="Calibri" pitchFamily="34" charset="-122"/>
                <a:cs typeface="Calibri" pitchFamily="34" charset="-120"/>
              </a:rPr>
              <a:t>The federal government raises far more revenue than states can, then sends much of it back with conditions attached. That transfer is how Washington shapes policy in areas the Constitution reserves to the states.</a:t>
            </a:r>
            <a:endParaRPr lang="en-US" sz="1400" dirty="0"/>
          </a:p>
        </p:txBody>
      </p:sp>
      <p:sp>
        <p:nvSpPr>
          <p:cNvPr id="7" name="Shape 4"/>
          <p:cNvSpPr/>
          <p:nvPr/>
        </p:nvSpPr>
        <p:spPr>
          <a:xfrm>
            <a:off x="594360" y="2633472"/>
            <a:ext cx="6858000" cy="804672"/>
          </a:xfrm>
          <a:prstGeom prst="roundRect">
            <a:avLst>
              <a:gd name="adj" fmla="val 6818"/>
            </a:avLst>
          </a:prstGeom>
          <a:solidFill>
            <a:srgbClr val="FFFFFF"/>
          </a:solidFill>
          <a:ln w="12700">
            <a:solidFill>
              <a:srgbClr val="E0D7C6"/>
            </a:solidFill>
            <a:prstDash val="solid"/>
          </a:ln>
        </p:spPr>
      </p:sp>
      <p:sp>
        <p:nvSpPr>
          <p:cNvPr id="8" name="Text 5"/>
          <p:cNvSpPr txBox="1"/>
          <p:nvPr/>
        </p:nvSpPr>
        <p:spPr>
          <a:xfrm>
            <a:off x="832104" y="2752344"/>
            <a:ext cx="2286000" cy="292608"/>
          </a:xfrm>
          <a:prstGeom prst="rect">
            <a:avLst/>
          </a:prstGeom>
          <a:noFill/>
          <a:ln/>
        </p:spPr>
        <p:txBody>
          <a:bodyPr wrap="square" lIns="0" tIns="0" rIns="0" bIns="0" rtlCol="0" anchor="ctr"/>
          <a:lstStyle/>
          <a:p>
            <a:pPr indent="0" marL="0">
              <a:buNone/>
            </a:pPr>
            <a:r>
              <a:rPr lang="en-US" sz="1300" b="1" dirty="0">
                <a:solidFill>
                  <a:srgbClr val="002B5C"/>
                </a:solidFill>
                <a:latin typeface="Calibri" pitchFamily="34" charset="0"/>
                <a:ea typeface="Calibri" pitchFamily="34" charset="-122"/>
                <a:cs typeface="Calibri" pitchFamily="34" charset="-120"/>
              </a:rPr>
              <a:t>Categorical grant</a:t>
            </a:r>
            <a:endParaRPr lang="en-US" sz="1300" dirty="0"/>
          </a:p>
        </p:txBody>
      </p:sp>
      <p:sp>
        <p:nvSpPr>
          <p:cNvPr id="9" name="Text 6"/>
          <p:cNvSpPr txBox="1"/>
          <p:nvPr/>
        </p:nvSpPr>
        <p:spPr>
          <a:xfrm>
            <a:off x="832104" y="3044952"/>
            <a:ext cx="6400800" cy="36576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Money for a narrow purpose with detailed strings. Most federal aid works this way.</a:t>
            </a:r>
            <a:endParaRPr lang="en-US" sz="1200" dirty="0"/>
          </a:p>
        </p:txBody>
      </p:sp>
      <p:sp>
        <p:nvSpPr>
          <p:cNvPr id="10" name="Shape 7"/>
          <p:cNvSpPr/>
          <p:nvPr/>
        </p:nvSpPr>
        <p:spPr>
          <a:xfrm>
            <a:off x="594360" y="3511296"/>
            <a:ext cx="6858000" cy="804672"/>
          </a:xfrm>
          <a:prstGeom prst="roundRect">
            <a:avLst>
              <a:gd name="adj" fmla="val 6818"/>
            </a:avLst>
          </a:prstGeom>
          <a:solidFill>
            <a:srgbClr val="FFFFFF"/>
          </a:solidFill>
          <a:ln w="12700">
            <a:solidFill>
              <a:srgbClr val="E0D7C6"/>
            </a:solidFill>
            <a:prstDash val="solid"/>
          </a:ln>
        </p:spPr>
      </p:sp>
      <p:sp>
        <p:nvSpPr>
          <p:cNvPr id="11" name="Text 8"/>
          <p:cNvSpPr txBox="1"/>
          <p:nvPr/>
        </p:nvSpPr>
        <p:spPr>
          <a:xfrm>
            <a:off x="832104" y="3630168"/>
            <a:ext cx="2286000" cy="292608"/>
          </a:xfrm>
          <a:prstGeom prst="rect">
            <a:avLst/>
          </a:prstGeom>
          <a:noFill/>
          <a:ln/>
        </p:spPr>
        <p:txBody>
          <a:bodyPr wrap="square" lIns="0" tIns="0" rIns="0" bIns="0" rtlCol="0" anchor="ctr"/>
          <a:lstStyle/>
          <a:p>
            <a:pPr indent="0" marL="0">
              <a:buNone/>
            </a:pPr>
            <a:r>
              <a:rPr lang="en-US" sz="1300" b="1" dirty="0">
                <a:solidFill>
                  <a:srgbClr val="00788A"/>
                </a:solidFill>
                <a:latin typeface="Calibri" pitchFamily="34" charset="0"/>
                <a:ea typeface="Calibri" pitchFamily="34" charset="-122"/>
                <a:cs typeface="Calibri" pitchFamily="34" charset="-120"/>
              </a:rPr>
              <a:t>Block grant</a:t>
            </a:r>
            <a:endParaRPr lang="en-US" sz="1300" dirty="0"/>
          </a:p>
        </p:txBody>
      </p:sp>
      <p:sp>
        <p:nvSpPr>
          <p:cNvPr id="12" name="Text 9"/>
          <p:cNvSpPr txBox="1"/>
          <p:nvPr/>
        </p:nvSpPr>
        <p:spPr>
          <a:xfrm>
            <a:off x="832104" y="3922776"/>
            <a:ext cx="6400800" cy="36576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Money for a broad purpose with few restrictions. States prefer these; Washington gives up control.</a:t>
            </a:r>
            <a:endParaRPr lang="en-US" sz="1200" dirty="0"/>
          </a:p>
        </p:txBody>
      </p:sp>
      <p:sp>
        <p:nvSpPr>
          <p:cNvPr id="13" name="Shape 10"/>
          <p:cNvSpPr/>
          <p:nvPr/>
        </p:nvSpPr>
        <p:spPr>
          <a:xfrm>
            <a:off x="594360" y="4389120"/>
            <a:ext cx="6858000" cy="804672"/>
          </a:xfrm>
          <a:prstGeom prst="roundRect">
            <a:avLst>
              <a:gd name="adj" fmla="val 6818"/>
            </a:avLst>
          </a:prstGeom>
          <a:solidFill>
            <a:srgbClr val="FFFFFF"/>
          </a:solidFill>
          <a:ln w="12700">
            <a:solidFill>
              <a:srgbClr val="E0D7C6"/>
            </a:solidFill>
            <a:prstDash val="solid"/>
          </a:ln>
        </p:spPr>
      </p:sp>
      <p:sp>
        <p:nvSpPr>
          <p:cNvPr id="14" name="Text 11"/>
          <p:cNvSpPr txBox="1"/>
          <p:nvPr/>
        </p:nvSpPr>
        <p:spPr>
          <a:xfrm>
            <a:off x="832104" y="4507992"/>
            <a:ext cx="2286000" cy="292608"/>
          </a:xfrm>
          <a:prstGeom prst="rect">
            <a:avLst/>
          </a:prstGeom>
          <a:noFill/>
          <a:ln/>
        </p:spPr>
        <p:txBody>
          <a:bodyPr wrap="square" lIns="0" tIns="0" rIns="0" bIns="0" rtlCol="0" anchor="ctr"/>
          <a:lstStyle/>
          <a:p>
            <a:pPr indent="0" marL="0">
              <a:buNone/>
            </a:pPr>
            <a:r>
              <a:rPr lang="en-US" sz="1300" b="1" dirty="0">
                <a:solidFill>
                  <a:srgbClr val="98002E"/>
                </a:solidFill>
                <a:latin typeface="Calibri" pitchFamily="34" charset="0"/>
                <a:ea typeface="Calibri" pitchFamily="34" charset="-122"/>
                <a:cs typeface="Calibri" pitchFamily="34" charset="-120"/>
              </a:rPr>
              <a:t>Unfunded mandate</a:t>
            </a:r>
            <a:endParaRPr lang="en-US" sz="1300" dirty="0"/>
          </a:p>
        </p:txBody>
      </p:sp>
      <p:sp>
        <p:nvSpPr>
          <p:cNvPr id="15" name="Text 12"/>
          <p:cNvSpPr txBox="1"/>
          <p:nvPr/>
        </p:nvSpPr>
        <p:spPr>
          <a:xfrm>
            <a:off x="832104" y="4800600"/>
            <a:ext cx="6400800" cy="36576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A federal requirement with no money attached. States object to these across party lines.</a:t>
            </a:r>
            <a:endParaRPr lang="en-US" sz="1200" dirty="0"/>
          </a:p>
        </p:txBody>
      </p:sp>
      <p:sp>
        <p:nvSpPr>
          <p:cNvPr id="16" name="Shape 13"/>
          <p:cNvSpPr/>
          <p:nvPr/>
        </p:nvSpPr>
        <p:spPr>
          <a:xfrm>
            <a:off x="594360" y="5349240"/>
            <a:ext cx="11002975" cy="822960"/>
          </a:xfrm>
          <a:prstGeom prst="roundRect">
            <a:avLst>
              <a:gd name="adj" fmla="val 7778"/>
            </a:avLst>
          </a:prstGeom>
          <a:solidFill>
            <a:srgbClr val="002B5C"/>
          </a:solidFill>
          <a:ln/>
        </p:spPr>
      </p:sp>
      <p:sp>
        <p:nvSpPr>
          <p:cNvPr id="17" name="Text 14"/>
          <p:cNvSpPr txBox="1"/>
          <p:nvPr/>
        </p:nvSpPr>
        <p:spPr>
          <a:xfrm>
            <a:off x="822960" y="5458968"/>
            <a:ext cx="2011680" cy="60350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~1/3</a:t>
            </a:r>
            <a:endParaRPr lang="en-US" sz="4600" dirty="0"/>
          </a:p>
        </p:txBody>
      </p:sp>
      <p:sp>
        <p:nvSpPr>
          <p:cNvPr id="18" name="Text 15"/>
          <p:cNvSpPr txBox="1"/>
          <p:nvPr/>
        </p:nvSpPr>
        <p:spPr>
          <a:xfrm>
            <a:off x="2971800" y="5458968"/>
            <a:ext cx="8396935" cy="60350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of the Texas state budget comes from federal funds. Texas both depends on that money and regularly litigates against the conditions attached to it.</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Who should decide?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Washington cannot set a state drinking age directly, but it can withhold highway money until states comply. Is that legitimate persuasion or coercion dressed up as a grant?</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receives roughly a third of its budget from the federal government and regularly sues over federal requirements. Is that inconsistent, or is accepting money different from consenting to conditions?</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Pick one policy area: immigration, environmental rules, education, or health care. Who should decide, Austin or Washington, and what principle are you using to answer?</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DUAL TO COOPERATIVE TO NEW FEDERALISM</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balance has moved, repeatedly</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sp>
        <p:nvSpPr>
          <p:cNvPr id="5" name="Shape 3"/>
          <p:cNvSpPr/>
          <p:nvPr/>
        </p:nvSpPr>
        <p:spPr>
          <a:xfrm>
            <a:off x="594360" y="1783080"/>
            <a:ext cx="3484778" cy="2377440"/>
          </a:xfrm>
          <a:prstGeom prst="roundRect">
            <a:avLst>
              <a:gd name="adj" fmla="val 2692"/>
            </a:avLst>
          </a:prstGeom>
          <a:solidFill>
            <a:srgbClr val="FFFFFF"/>
          </a:solidFill>
          <a:ln w="12700">
            <a:solidFill>
              <a:srgbClr val="E0D7C6"/>
            </a:solidFill>
            <a:prstDash val="solid"/>
          </a:ln>
        </p:spPr>
      </p:sp>
      <p:sp>
        <p:nvSpPr>
          <p:cNvPr id="6" name="Text 4"/>
          <p:cNvSpPr txBox="1"/>
          <p:nvPr/>
        </p:nvSpPr>
        <p:spPr>
          <a:xfrm>
            <a:off x="813816"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1789 to 1930s</a:t>
            </a:r>
            <a:endParaRPr lang="en-US" sz="2200" dirty="0"/>
          </a:p>
        </p:txBody>
      </p:sp>
      <p:sp>
        <p:nvSpPr>
          <p:cNvPr id="7" name="Text 5"/>
          <p:cNvSpPr txBox="1"/>
          <p:nvPr/>
        </p:nvSpPr>
        <p:spPr>
          <a:xfrm>
            <a:off x="813816"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Dual federalism</a:t>
            </a:r>
            <a:endParaRPr lang="en-US" sz="1350" dirty="0"/>
          </a:p>
        </p:txBody>
      </p:sp>
      <p:sp>
        <p:nvSpPr>
          <p:cNvPr id="8" name="Text 6"/>
          <p:cNvSpPr txBox="1"/>
          <p:nvPr/>
        </p:nvSpPr>
        <p:spPr>
          <a:xfrm>
            <a:off x="813816" y="2880360"/>
            <a:ext cx="3045866"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layer cake. National and state governments operate in separate spheres, each supreme in its own domain. Courts police the boundary.</a:t>
            </a:r>
            <a:endParaRPr lang="en-US" sz="1200" dirty="0"/>
          </a:p>
        </p:txBody>
      </p:sp>
      <p:sp>
        <p:nvSpPr>
          <p:cNvPr id="9" name="Shape 7"/>
          <p:cNvSpPr/>
          <p:nvPr/>
        </p:nvSpPr>
        <p:spPr>
          <a:xfrm>
            <a:off x="4353458" y="1783080"/>
            <a:ext cx="3484778" cy="2377440"/>
          </a:xfrm>
          <a:prstGeom prst="roundRect">
            <a:avLst>
              <a:gd name="adj" fmla="val 2692"/>
            </a:avLst>
          </a:prstGeom>
          <a:solidFill>
            <a:srgbClr val="FFFFFF"/>
          </a:solidFill>
          <a:ln w="12700">
            <a:solidFill>
              <a:srgbClr val="E0D7C6"/>
            </a:solidFill>
            <a:prstDash val="solid"/>
          </a:ln>
        </p:spPr>
      </p:sp>
      <p:sp>
        <p:nvSpPr>
          <p:cNvPr id="10" name="Text 8"/>
          <p:cNvSpPr txBox="1"/>
          <p:nvPr/>
        </p:nvSpPr>
        <p:spPr>
          <a:xfrm>
            <a:off x="4572914"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1930s to 1970s</a:t>
            </a:r>
            <a:endParaRPr lang="en-US" sz="2200" dirty="0"/>
          </a:p>
        </p:txBody>
      </p:sp>
      <p:sp>
        <p:nvSpPr>
          <p:cNvPr id="11" name="Text 9"/>
          <p:cNvSpPr txBox="1"/>
          <p:nvPr/>
        </p:nvSpPr>
        <p:spPr>
          <a:xfrm>
            <a:off x="4572914"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Cooperative federalism</a:t>
            </a:r>
            <a:endParaRPr lang="en-US" sz="1350" dirty="0"/>
          </a:p>
        </p:txBody>
      </p:sp>
      <p:sp>
        <p:nvSpPr>
          <p:cNvPr id="12" name="Text 10"/>
          <p:cNvSpPr txBox="1"/>
          <p:nvPr/>
        </p:nvSpPr>
        <p:spPr>
          <a:xfrm>
            <a:off x="4572914" y="2880360"/>
            <a:ext cx="3045866"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marble cake. The New Deal and Great Society blend the levels through jointly funded, jointly administered programs.</a:t>
            </a:r>
            <a:endParaRPr lang="en-US" sz="1200" dirty="0"/>
          </a:p>
        </p:txBody>
      </p:sp>
      <p:sp>
        <p:nvSpPr>
          <p:cNvPr id="13" name="Shape 11"/>
          <p:cNvSpPr/>
          <p:nvPr/>
        </p:nvSpPr>
        <p:spPr>
          <a:xfrm>
            <a:off x="8112557" y="1783080"/>
            <a:ext cx="3484778" cy="2377440"/>
          </a:xfrm>
          <a:prstGeom prst="roundRect">
            <a:avLst>
              <a:gd name="adj" fmla="val 2692"/>
            </a:avLst>
          </a:prstGeom>
          <a:solidFill>
            <a:srgbClr val="002B5C"/>
          </a:solidFill>
          <a:ln w="12700">
            <a:solidFill>
              <a:srgbClr val="002B5C"/>
            </a:solidFill>
            <a:prstDash val="solid"/>
          </a:ln>
        </p:spPr>
      </p:sp>
      <p:sp>
        <p:nvSpPr>
          <p:cNvPr id="14" name="Text 12"/>
          <p:cNvSpPr txBox="1"/>
          <p:nvPr/>
        </p:nvSpPr>
        <p:spPr>
          <a:xfrm>
            <a:off x="8332013"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1970s to now</a:t>
            </a:r>
            <a:endParaRPr lang="en-US" sz="2200" dirty="0"/>
          </a:p>
        </p:txBody>
      </p:sp>
      <p:sp>
        <p:nvSpPr>
          <p:cNvPr id="15" name="Text 13"/>
          <p:cNvSpPr txBox="1"/>
          <p:nvPr/>
        </p:nvSpPr>
        <p:spPr>
          <a:xfrm>
            <a:off x="8332013"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New federalism</a:t>
            </a:r>
            <a:endParaRPr lang="en-US" sz="1350" dirty="0"/>
          </a:p>
        </p:txBody>
      </p:sp>
      <p:sp>
        <p:nvSpPr>
          <p:cNvPr id="16" name="Text 14"/>
          <p:cNvSpPr txBox="1"/>
          <p:nvPr/>
        </p:nvSpPr>
        <p:spPr>
          <a:xfrm>
            <a:off x="8332013" y="2880360"/>
            <a:ext cx="3045866" cy="114300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A partial return of authority to states through block grants and reduced regulation. The pendulum has not swung cleanly.</a:t>
            </a:r>
            <a:endParaRPr lang="en-US" sz="1200" dirty="0"/>
          </a:p>
        </p:txBody>
      </p:sp>
      <p:pic>
        <p:nvPicPr>
          <p:cNvPr id="17" name="Image 0" descr="images/tx3_fdr_new_deal.jpg">    </p:cNvPr>
          <p:cNvPicPr>
            <a:picLocks noChangeAspect="1"/>
          </p:cNvPicPr>
          <p:nvPr/>
        </p:nvPicPr>
        <p:blipFill>
          <a:blip r:embed="rId1"/>
          <a:stretch>
            <a:fillRect/>
          </a:stretch>
        </p:blipFill>
        <p:spPr>
          <a:xfrm>
            <a:off x="5532120" y="4343400"/>
            <a:ext cx="2834640" cy="1463040"/>
          </a:xfrm>
          <a:prstGeom prst="rect">
            <a:avLst/>
          </a:prstGeom>
        </p:spPr>
      </p:pic>
      <p:pic>
        <p:nvPicPr>
          <p:cNvPr id="18" name="Image 1" descr="images/tx3_reagan.jpg">    </p:cNvPr>
          <p:cNvPicPr>
            <a:picLocks noChangeAspect="1"/>
          </p:cNvPicPr>
          <p:nvPr/>
        </p:nvPicPr>
        <p:blipFill>
          <a:blip r:embed="rId2"/>
          <a:stretch>
            <a:fillRect/>
          </a:stretch>
        </p:blipFill>
        <p:spPr>
          <a:xfrm>
            <a:off x="8778240" y="4343400"/>
            <a:ext cx="2834640" cy="1463040"/>
          </a:xfrm>
          <a:prstGeom prst="rect">
            <a:avLst/>
          </a:prstGeom>
        </p:spPr>
      </p:pic>
      <p:sp>
        <p:nvSpPr>
          <p:cNvPr id="19" name="Text 15"/>
          <p:cNvSpPr txBox="1"/>
          <p:nvPr/>
        </p:nvSpPr>
        <p:spPr>
          <a:xfrm>
            <a:off x="594360" y="4389120"/>
            <a:ext cx="4800600" cy="1600200"/>
          </a:xfrm>
          <a:prstGeom prst="rect">
            <a:avLst/>
          </a:prstGeom>
          <a:noFill/>
          <a:ln/>
        </p:spPr>
        <p:txBody>
          <a:bodyPr wrap="square" lIns="0" tIns="0" rIns="0" bIns="0" rtlCol="0" anchor="t"/>
          <a:lstStyle/>
          <a:p>
            <a:pPr indent="0" marL="0">
              <a:lnSpc>
                <a:spcPts val="1700"/>
              </a:lnSpc>
              <a:buNone/>
            </a:pPr>
            <a:r>
              <a:rPr lang="en-US" sz="1250" b="1" dirty="0">
                <a:solidFill>
                  <a:srgbClr val="002B5C"/>
                </a:solidFill>
                <a:latin typeface="Calibri" pitchFamily="34" charset="0"/>
                <a:ea typeface="Calibri" pitchFamily="34" charset="-122"/>
                <a:cs typeface="Calibri" pitchFamily="34" charset="-120"/>
              </a:rPr>
              <a:t>Two Supreme Court moments bracket the shift. </a:t>
            </a:r>
            <a:pPr indent="0" marL="0">
              <a:lnSpc>
                <a:spcPts val="1700"/>
              </a:lnSpc>
              <a:buNone/>
            </a:pPr>
            <a:r>
              <a:rPr lang="en-US" sz="1250" dirty="0">
                <a:solidFill>
                  <a:srgbClr val="1F2933"/>
                </a:solidFill>
                <a:latin typeface="Calibri" pitchFamily="34" charset="0"/>
                <a:ea typeface="Calibri" pitchFamily="34" charset="-122"/>
                <a:cs typeface="Calibri" pitchFamily="34" charset="-120"/>
              </a:rPr>
              <a:t>In 1895, U.S. v. E. C. Knight held that manufacturing was not interstate commerce and lay beyond federal reach. In 1937, NLRB v. Jones and Laughlin Steel reversed course and read the commerce clause broadly enough to let Washington regulate almost anything economic.</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MARSHALL COURT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cases that built national power</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sp>
        <p:nvSpPr>
          <p:cNvPr id="5" name="Shape 3"/>
          <p:cNvSpPr/>
          <p:nvPr/>
        </p:nvSpPr>
        <p:spPr>
          <a:xfrm>
            <a:off x="594360" y="1783080"/>
            <a:ext cx="5394960" cy="2880360"/>
          </a:xfrm>
          <a:prstGeom prst="roundRect">
            <a:avLst>
              <a:gd name="adj" fmla="val 2540"/>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6" name="Text 4"/>
          <p:cNvSpPr txBox="1"/>
          <p:nvPr/>
        </p:nvSpPr>
        <p:spPr>
          <a:xfrm>
            <a:off x="850392" y="1947672"/>
            <a:ext cx="4882896" cy="365760"/>
          </a:xfrm>
          <a:prstGeom prst="rect">
            <a:avLst/>
          </a:prstGeom>
          <a:noFill/>
          <a:ln/>
        </p:spPr>
        <p:txBody>
          <a:bodyPr wrap="square" lIns="0" tIns="0" rIns="0" bIns="0" rtlCol="0" anchor="ctr"/>
          <a:lstStyle/>
          <a:p>
            <a:pPr indent="0" marL="0">
              <a:buNone/>
            </a:pPr>
            <a:r>
              <a:rPr lang="en-US" sz="1800" b="1" dirty="0">
                <a:solidFill>
                  <a:srgbClr val="002B5C"/>
                </a:solidFill>
                <a:latin typeface="Cambria" pitchFamily="34" charset="0"/>
                <a:ea typeface="Cambria" pitchFamily="34" charset="-122"/>
                <a:cs typeface="Cambria" pitchFamily="34" charset="-120"/>
              </a:rPr>
              <a:t>McCulloch v. Maryland</a:t>
            </a:r>
            <a:endParaRPr lang="en-US" sz="1800" dirty="0"/>
          </a:p>
        </p:txBody>
      </p:sp>
      <p:sp>
        <p:nvSpPr>
          <p:cNvPr id="7" name="Text 5"/>
          <p:cNvSpPr txBox="1"/>
          <p:nvPr/>
        </p:nvSpPr>
        <p:spPr>
          <a:xfrm>
            <a:off x="850392" y="2313432"/>
            <a:ext cx="4882896"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1819 · UNANIMOUS</a:t>
            </a:r>
            <a:endParaRPr lang="en-US" sz="1100" dirty="0"/>
          </a:p>
        </p:txBody>
      </p:sp>
      <p:sp>
        <p:nvSpPr>
          <p:cNvPr id="8" name="Text 6"/>
          <p:cNvSpPr txBox="1"/>
          <p:nvPr/>
        </p:nvSpPr>
        <p:spPr>
          <a:xfrm>
            <a:off x="850392" y="2606040"/>
            <a:ext cx="4882896" cy="1033272"/>
          </a:xfrm>
          <a:prstGeom prst="rect">
            <a:avLst/>
          </a:prstGeom>
          <a:noFill/>
          <a:ln/>
        </p:spPr>
        <p:txBody>
          <a:bodyPr wrap="square" lIns="0" tIns="0" rIns="0" bIns="0" rtlCol="0" anchor="ctr"/>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Congress may charter a national bank under the necessary and proper clause, and a state may not tax a federal institution.</a:t>
            </a:r>
            <a:endParaRPr lang="en-US" sz="1350" dirty="0"/>
          </a:p>
        </p:txBody>
      </p:sp>
      <p:sp>
        <p:nvSpPr>
          <p:cNvPr id="9" name="Text 7"/>
          <p:cNvSpPr txBox="1"/>
          <p:nvPr/>
        </p:nvSpPr>
        <p:spPr>
          <a:xfrm>
            <a:off x="850392" y="3703320"/>
            <a:ext cx="4882896" cy="82296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Established implied powers and national supremacy. Marshall wrote that the power to tax involves the power to destroy.</a:t>
            </a:r>
            <a:endParaRPr lang="en-US" sz="1200" dirty="0"/>
          </a:p>
        </p:txBody>
      </p:sp>
      <p:sp>
        <p:nvSpPr>
          <p:cNvPr id="10" name="Shape 8"/>
          <p:cNvSpPr/>
          <p:nvPr/>
        </p:nvSpPr>
        <p:spPr>
          <a:xfrm>
            <a:off x="6263640" y="1783080"/>
            <a:ext cx="5394960" cy="2880360"/>
          </a:xfrm>
          <a:prstGeom prst="roundRect">
            <a:avLst>
              <a:gd name="adj" fmla="val 2540"/>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11" name="Text 9"/>
          <p:cNvSpPr txBox="1"/>
          <p:nvPr/>
        </p:nvSpPr>
        <p:spPr>
          <a:xfrm>
            <a:off x="6519672" y="1947672"/>
            <a:ext cx="4882896" cy="365760"/>
          </a:xfrm>
          <a:prstGeom prst="rect">
            <a:avLst/>
          </a:prstGeom>
          <a:noFill/>
          <a:ln/>
        </p:spPr>
        <p:txBody>
          <a:bodyPr wrap="square" lIns="0" tIns="0" rIns="0" bIns="0" rtlCol="0" anchor="ctr"/>
          <a:lstStyle/>
          <a:p>
            <a:pPr indent="0" marL="0">
              <a:buNone/>
            </a:pPr>
            <a:r>
              <a:rPr lang="en-US" sz="1800" b="1" dirty="0">
                <a:solidFill>
                  <a:srgbClr val="002B5C"/>
                </a:solidFill>
                <a:latin typeface="Cambria" pitchFamily="34" charset="0"/>
                <a:ea typeface="Cambria" pitchFamily="34" charset="-122"/>
                <a:cs typeface="Cambria" pitchFamily="34" charset="-120"/>
              </a:rPr>
              <a:t>Gibbons v. Ogden</a:t>
            </a:r>
            <a:endParaRPr lang="en-US" sz="1800" dirty="0"/>
          </a:p>
        </p:txBody>
      </p:sp>
      <p:sp>
        <p:nvSpPr>
          <p:cNvPr id="12" name="Text 10"/>
          <p:cNvSpPr txBox="1"/>
          <p:nvPr/>
        </p:nvSpPr>
        <p:spPr>
          <a:xfrm>
            <a:off x="6519672" y="2313432"/>
            <a:ext cx="4882896"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1824 · UNANIMOUS</a:t>
            </a:r>
            <a:endParaRPr lang="en-US" sz="1100" dirty="0"/>
          </a:p>
        </p:txBody>
      </p:sp>
      <p:sp>
        <p:nvSpPr>
          <p:cNvPr id="13" name="Text 11"/>
          <p:cNvSpPr txBox="1"/>
          <p:nvPr/>
        </p:nvSpPr>
        <p:spPr>
          <a:xfrm>
            <a:off x="6519672" y="2606040"/>
            <a:ext cx="4882896" cy="1033272"/>
          </a:xfrm>
          <a:prstGeom prst="rect">
            <a:avLst/>
          </a:prstGeom>
          <a:noFill/>
          <a:ln/>
        </p:spPr>
        <p:txBody>
          <a:bodyPr wrap="square" lIns="0" tIns="0" rIns="0" bIns="0" rtlCol="0" anchor="ctr"/>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Interstate commerce means more than buying and selling goods. It includes navigation and commercial intercourse across state lines.</a:t>
            </a:r>
            <a:endParaRPr lang="en-US" sz="1350" dirty="0"/>
          </a:p>
        </p:txBody>
      </p:sp>
      <p:sp>
        <p:nvSpPr>
          <p:cNvPr id="14" name="Text 12"/>
          <p:cNvSpPr txBox="1"/>
          <p:nvPr/>
        </p:nvSpPr>
        <p:spPr>
          <a:xfrm>
            <a:off x="6519672" y="3703320"/>
            <a:ext cx="4882896" cy="82296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Gave Congress the broad commerce power that underwrites most modern federal regulation.</a:t>
            </a:r>
            <a:endParaRPr lang="en-US" sz="1200" dirty="0"/>
          </a:p>
        </p:txBody>
      </p:sp>
      <p:pic>
        <p:nvPicPr>
          <p:cNvPr id="15" name="Image 0" descr="images/tx3_supreme_court.jpg">    </p:cNvPr>
          <p:cNvPicPr>
            <a:picLocks noChangeAspect="1"/>
          </p:cNvPicPr>
          <p:nvPr/>
        </p:nvPicPr>
        <p:blipFill>
          <a:blip r:embed="rId1"/>
          <a:stretch>
            <a:fillRect/>
          </a:stretch>
        </p:blipFill>
        <p:spPr>
          <a:xfrm>
            <a:off x="594360" y="4846320"/>
            <a:ext cx="3840480" cy="1234440"/>
          </a:xfrm>
          <a:prstGeom prst="rect">
            <a:avLst/>
          </a:prstGeom>
        </p:spPr>
      </p:pic>
      <p:sp>
        <p:nvSpPr>
          <p:cNvPr id="16" name="Text 13"/>
          <p:cNvSpPr txBox="1"/>
          <p:nvPr/>
        </p:nvSpPr>
        <p:spPr>
          <a:xfrm>
            <a:off x="4892040" y="4892040"/>
            <a:ext cx="6705295" cy="1188720"/>
          </a:xfrm>
          <a:prstGeom prst="rect">
            <a:avLst/>
          </a:prstGeom>
          <a:noFill/>
          <a:ln/>
        </p:spPr>
        <p:txBody>
          <a:bodyPr wrap="square" lIns="0" tIns="0" rIns="0" bIns="0" rtlCol="0" anchor="t"/>
          <a:lstStyle/>
          <a:p>
            <a:pPr indent="0" marL="0">
              <a:lnSpc>
                <a:spcPts val="1700"/>
              </a:lnSpc>
              <a:buNone/>
            </a:pPr>
            <a:r>
              <a:rPr lang="en-US" sz="1250" b="1" dirty="0">
                <a:solidFill>
                  <a:srgbClr val="002B5C"/>
                </a:solidFill>
                <a:latin typeface="Calibri" pitchFamily="34" charset="0"/>
                <a:ea typeface="Calibri" pitchFamily="34" charset="-122"/>
                <a:cs typeface="Calibri" pitchFamily="34" charset="-120"/>
              </a:rPr>
              <a:t>Then the Civil War settled what courts could not. </a:t>
            </a:r>
            <a:pPr indent="0" marL="0">
              <a:lnSpc>
                <a:spcPts val="1700"/>
              </a:lnSpc>
              <a:buNone/>
            </a:pPr>
            <a:r>
              <a:rPr lang="en-US" sz="1250" dirty="0">
                <a:solidFill>
                  <a:srgbClr val="1F2933"/>
                </a:solidFill>
                <a:latin typeface="Calibri" pitchFamily="34" charset="0"/>
                <a:ea typeface="Calibri" pitchFamily="34" charset="-122"/>
                <a:cs typeface="Calibri" pitchFamily="34" charset="-120"/>
              </a:rPr>
              <a:t>Southern states claimed a right to secede. The war ended that claim permanently, and the Fourteenth and Fifteenth Amendments extended federal protection of individual rights against the states. Chapter 16 picks this up.</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FEDERALISM IN PRACTICE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Texas and Washington collide now</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pic>
        <p:nvPicPr>
          <p:cNvPr id="5" name="Image 0" descr="images/tx3_texas_legislature.jpg">    </p:cNvPr>
          <p:cNvPicPr>
            <a:picLocks noChangeAspect="1"/>
          </p:cNvPicPr>
          <p:nvPr/>
        </p:nvPicPr>
        <p:blipFill>
          <a:blip r:embed="rId1"/>
          <a:stretch>
            <a:fillRect/>
          </a:stretch>
        </p:blipFill>
        <p:spPr>
          <a:xfrm>
            <a:off x="7772400" y="1783080"/>
            <a:ext cx="3840480" cy="2103120"/>
          </a:xfrm>
          <a:prstGeom prst="rect">
            <a:avLst/>
          </a:prstGeom>
        </p:spPr>
      </p:pic>
      <p:sp>
        <p:nvSpPr>
          <p:cNvPr id="6" name="Text 3"/>
          <p:cNvSpPr txBox="1"/>
          <p:nvPr/>
        </p:nvSpPr>
        <p:spPr>
          <a:xfrm>
            <a:off x="594360" y="1801368"/>
            <a:ext cx="173736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Immigration</a:t>
            </a:r>
            <a:endParaRPr lang="en-US" sz="1350" dirty="0"/>
          </a:p>
        </p:txBody>
      </p:sp>
      <p:sp>
        <p:nvSpPr>
          <p:cNvPr id="7" name="Text 4"/>
          <p:cNvSpPr txBox="1"/>
          <p:nvPr/>
        </p:nvSpPr>
        <p:spPr>
          <a:xfrm>
            <a:off x="2423160" y="1783080"/>
            <a:ext cx="5212080" cy="91440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Texas has tested the limits of state enforcement authority, including a 2023 law making unlawful entry a state crime. Courts have weighed it against federal primacy over immigration.</a:t>
            </a:r>
            <a:endParaRPr lang="en-US" sz="1250" dirty="0"/>
          </a:p>
        </p:txBody>
      </p:sp>
      <p:sp>
        <p:nvSpPr>
          <p:cNvPr id="8" name="Text 5"/>
          <p:cNvSpPr txBox="1"/>
          <p:nvPr/>
        </p:nvSpPr>
        <p:spPr>
          <a:xfrm>
            <a:off x="594360" y="2734056"/>
            <a:ext cx="173736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Health care</a:t>
            </a:r>
            <a:endParaRPr lang="en-US" sz="1350" dirty="0"/>
          </a:p>
        </p:txBody>
      </p:sp>
      <p:sp>
        <p:nvSpPr>
          <p:cNvPr id="9" name="Text 6"/>
          <p:cNvSpPr txBox="1"/>
          <p:nvPr/>
        </p:nvSpPr>
        <p:spPr>
          <a:xfrm>
            <a:off x="2423160" y="2715768"/>
            <a:ext cx="5212080" cy="91440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Texas declined the Affordable Care Act's Medicaid expansion, a choice the Supreme Court made optional in 2012. Chapters 12 and 14.</a:t>
            </a:r>
            <a:endParaRPr lang="en-US" sz="1250" dirty="0"/>
          </a:p>
        </p:txBody>
      </p:sp>
      <p:sp>
        <p:nvSpPr>
          <p:cNvPr id="10" name="Text 7"/>
          <p:cNvSpPr txBox="1"/>
          <p:nvPr/>
        </p:nvSpPr>
        <p:spPr>
          <a:xfrm>
            <a:off x="594360" y="3666744"/>
            <a:ext cx="173736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Environment</a:t>
            </a:r>
            <a:endParaRPr lang="en-US" sz="1350" dirty="0"/>
          </a:p>
        </p:txBody>
      </p:sp>
      <p:sp>
        <p:nvSpPr>
          <p:cNvPr id="11" name="Text 8"/>
          <p:cNvSpPr txBox="1"/>
          <p:nvPr/>
        </p:nvSpPr>
        <p:spPr>
          <a:xfrm>
            <a:off x="2423160" y="3648456"/>
            <a:ext cx="5212080" cy="91440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Texas has repeatedly litigated against federal air quality and emissions rules administered through delegated authority. Chapter 17.</a:t>
            </a:r>
            <a:endParaRPr lang="en-US" sz="1250" dirty="0"/>
          </a:p>
        </p:txBody>
      </p:sp>
      <p:sp>
        <p:nvSpPr>
          <p:cNvPr id="12" name="Text 9"/>
          <p:cNvSpPr txBox="1"/>
          <p:nvPr/>
        </p:nvSpPr>
        <p:spPr>
          <a:xfrm>
            <a:off x="594360" y="4599432"/>
            <a:ext cx="173736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Marijuana</a:t>
            </a:r>
            <a:endParaRPr lang="en-US" sz="1350" dirty="0"/>
          </a:p>
        </p:txBody>
      </p:sp>
      <p:sp>
        <p:nvSpPr>
          <p:cNvPr id="13" name="Text 10"/>
          <p:cNvSpPr txBox="1"/>
          <p:nvPr/>
        </p:nvSpPr>
        <p:spPr>
          <a:xfrm>
            <a:off x="2423160" y="4581144"/>
            <a:ext cx="5212080" cy="91440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Reserved to the states in practice, yet still a federally controlled substance, which keeps the industry out of national banking.</a:t>
            </a:r>
            <a:endParaRPr lang="en-US" sz="1250" dirty="0"/>
          </a:p>
        </p:txBody>
      </p:sp>
      <p:sp>
        <p:nvSpPr>
          <p:cNvPr id="14" name="Shape 11"/>
          <p:cNvSpPr/>
          <p:nvPr/>
        </p:nvSpPr>
        <p:spPr>
          <a:xfrm>
            <a:off x="594360" y="5650992"/>
            <a:ext cx="11002975" cy="749808"/>
          </a:xfrm>
          <a:prstGeom prst="roundRect">
            <a:avLst>
              <a:gd name="adj" fmla="val 8537"/>
            </a:avLst>
          </a:prstGeom>
          <a:solidFill>
            <a:srgbClr val="FFFFFF"/>
          </a:solidFill>
          <a:ln w="19050">
            <a:solidFill>
              <a:srgbClr val="B07D2B"/>
            </a:solidFill>
            <a:prstDash val="solid"/>
          </a:ln>
        </p:spPr>
      </p:sp>
      <p:sp>
        <p:nvSpPr>
          <p:cNvPr id="15" name="Text 12"/>
          <p:cNvSpPr txBox="1"/>
          <p:nvPr/>
        </p:nvSpPr>
        <p:spPr>
          <a:xfrm>
            <a:off x="868680" y="5815584"/>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pattern worth noticing</a:t>
            </a:r>
            <a:endParaRPr lang="en-US" sz="1400" dirty="0"/>
          </a:p>
        </p:txBody>
      </p:sp>
      <p:sp>
        <p:nvSpPr>
          <p:cNvPr id="16" name="Text 13"/>
          <p:cNvSpPr txBox="1"/>
          <p:nvPr/>
        </p:nvSpPr>
        <p:spPr>
          <a:xfrm>
            <a:off x="868680" y="6181344"/>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States sue the federal government far more when the other party holds the White House. This is a structural feature of American federalism, not a Texas quirk, and it runs in both directions.</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The federal bargain</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Federalism lets states act as laboratories, testing policies the whole country might adopt. It also means your rights and services depend on which state you live in. Which matters more to you, and why?</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Supreme Court has suggested federal funding conditions can become unconstitutionally coercive. Where would you draw that line, and how would you know it had been crossed?</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States sue Washington far more when the opposing party holds the presidency. What does that tell you about whether federalism arguments are about principle, power, or both?</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12</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3 in the Trailblazer Trek: 5 sections, 1,410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national uniformity against state discretion.</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2 (state and local political systems and their relationship with the federal government) is primary. Outcome 3 is supporting. See ALIGNMENT.md for the full matrix.</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Text 3"/>
          <p:cNvSpPr txBox="1"/>
          <p:nvPr/>
        </p:nvSpPr>
        <p:spPr>
          <a:xfrm>
            <a:off x="594360" y="1783080"/>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TEXT</a:t>
            </a:r>
            <a:endParaRPr lang="en-US" sz="1100" dirty="0"/>
          </a:p>
        </p:txBody>
      </p:sp>
      <p:sp>
        <p:nvSpPr>
          <p:cNvPr id="6" name="Text 4"/>
          <p:cNvSpPr txBox="1"/>
          <p:nvPr/>
        </p:nvSpPr>
        <p:spPr>
          <a:xfrm>
            <a:off x="3063240" y="1755648"/>
            <a:ext cx="8534095" cy="77724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U.S. Constitution, Article I (enumerated powers and the necessary and proper clause), Article IV (full faith and credit, privileges and immunities), Article VI (supremacy), and the Tenth Amendment. archives.gov</a:t>
            </a:r>
            <a:endParaRPr lang="en-US" sz="1250" dirty="0"/>
          </a:p>
        </p:txBody>
      </p:sp>
      <p:sp>
        <p:nvSpPr>
          <p:cNvPr id="7" name="Text 5"/>
          <p:cNvSpPr txBox="1"/>
          <p:nvPr/>
        </p:nvSpPr>
        <p:spPr>
          <a:xfrm>
            <a:off x="594360" y="2496312"/>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CASES</a:t>
            </a:r>
            <a:endParaRPr lang="en-US" sz="1100" dirty="0"/>
          </a:p>
        </p:txBody>
      </p:sp>
      <p:sp>
        <p:nvSpPr>
          <p:cNvPr id="8" name="Text 6"/>
          <p:cNvSpPr txBox="1"/>
          <p:nvPr/>
        </p:nvSpPr>
        <p:spPr>
          <a:xfrm>
            <a:off x="3063240" y="2468880"/>
            <a:ext cx="8534095" cy="77724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McCulloch v. Maryland (1819) and Gibbons v. Ogden (1824), with opinions and oral argument where available, at oyez.org</a:t>
            </a:r>
            <a:endParaRPr lang="en-US" sz="1250" dirty="0"/>
          </a:p>
        </p:txBody>
      </p:sp>
      <p:sp>
        <p:nvSpPr>
          <p:cNvPr id="9" name="Text 7"/>
          <p:cNvSpPr txBox="1"/>
          <p:nvPr/>
        </p:nvSpPr>
        <p:spPr>
          <a:xfrm>
            <a:off x="594360" y="3209544"/>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MONEY</a:t>
            </a:r>
            <a:endParaRPr lang="en-US" sz="1100" dirty="0"/>
          </a:p>
        </p:txBody>
      </p:sp>
      <p:sp>
        <p:nvSpPr>
          <p:cNvPr id="10" name="Text 8"/>
          <p:cNvSpPr txBox="1"/>
          <p:nvPr/>
        </p:nvSpPr>
        <p:spPr>
          <a:xfrm>
            <a:off x="3063240" y="3182112"/>
            <a:ext cx="8534095" cy="77724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Comptroller and the Legislative Budget Board publish the federal share of the state budget every biennium.</a:t>
            </a:r>
            <a:endParaRPr lang="en-US" sz="1250" dirty="0"/>
          </a:p>
        </p:txBody>
      </p:sp>
      <p:sp>
        <p:nvSpPr>
          <p:cNvPr id="11" name="Text 9"/>
          <p:cNvSpPr txBox="1"/>
          <p:nvPr/>
        </p:nvSpPr>
        <p:spPr>
          <a:xfrm>
            <a:off x="594360" y="3922776"/>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COMPARATIVE DATA</a:t>
            </a:r>
            <a:endParaRPr lang="en-US" sz="1100" dirty="0"/>
          </a:p>
        </p:txBody>
      </p:sp>
      <p:sp>
        <p:nvSpPr>
          <p:cNvPr id="12" name="Text 10"/>
          <p:cNvSpPr txBox="1"/>
          <p:nvPr/>
        </p:nvSpPr>
        <p:spPr>
          <a:xfrm>
            <a:off x="3063240" y="3895344"/>
            <a:ext cx="8534095" cy="77724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National Conference of State Legislatures tracks federal mandates, grant conditions, and state litigation against federal agencies.</a:t>
            </a:r>
            <a:endParaRPr lang="en-US" sz="1250" dirty="0"/>
          </a:p>
        </p:txBody>
      </p:sp>
      <p:sp>
        <p:nvSpPr>
          <p:cNvPr id="13" name="Text 11"/>
          <p:cNvSpPr txBox="1"/>
          <p:nvPr/>
        </p:nvSpPr>
        <p:spPr>
          <a:xfrm>
            <a:off x="594360" y="4636008"/>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4" name="Text 12"/>
          <p:cNvSpPr txBox="1"/>
          <p:nvPr/>
        </p:nvSpPr>
        <p:spPr>
          <a:xfrm>
            <a:off x="3063240" y="4608576"/>
            <a:ext cx="8534095" cy="77724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American Government 3e (CC BY 4.0), chapter on federalism.</a:t>
            </a:r>
            <a:endParaRPr lang="en-US" sz="1250" dirty="0"/>
          </a:p>
        </p:txBody>
      </p:sp>
      <p:sp>
        <p:nvSpPr>
          <p:cNvPr id="15" name="Text 13"/>
          <p:cNvSpPr txBox="1"/>
          <p:nvPr/>
        </p:nvSpPr>
        <p:spPr>
          <a:xfrm>
            <a:off x="594360" y="5349240"/>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IMAGES</a:t>
            </a:r>
            <a:endParaRPr lang="en-US" sz="1100" dirty="0"/>
          </a:p>
        </p:txBody>
      </p:sp>
      <p:sp>
        <p:nvSpPr>
          <p:cNvPr id="16" name="Text 14"/>
          <p:cNvSpPr txBox="1"/>
          <p:nvPr/>
        </p:nvSpPr>
        <p:spPr>
          <a:xfrm>
            <a:off x="3063240" y="5321808"/>
            <a:ext cx="8534095" cy="77724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Wikimedia Commons, public domain, as credited in the module.</a:t>
            </a:r>
            <a:endParaRPr lang="en-US" sz="1250" dirty="0"/>
          </a:p>
        </p:txBody>
      </p:sp>
      <p:sp>
        <p:nvSpPr>
          <p:cNvPr id="17" name="Text 15"/>
          <p:cNvSpPr txBox="1"/>
          <p:nvPr/>
        </p:nvSpPr>
        <p:spPr>
          <a:xfrm>
            <a:off x="594360" y="6126480"/>
            <a:ext cx="11002975" cy="320040"/>
          </a:xfrm>
          <a:prstGeom prst="rect">
            <a:avLst/>
          </a:prstGeom>
          <a:noFill/>
          <a:ln/>
        </p:spPr>
        <p:txBody>
          <a:bodyPr wrap="square" lIns="0" tIns="0" rIns="0" bIns="0" rtlCol="0" anchor="ctr"/>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“Who should decide,</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and who should pay?”</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Almost every federalism fight is one of those two questions wearing a costume. Ask which one you are actually arguing about.</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Federalism</dc:title>
  <dc:subject>PptxGenJS Presentation</dc:subject>
  <dc:creator>Tarrant County College</dc:creator>
  <cp:lastModifiedBy>Tarrant County College</cp:lastModifiedBy>
  <cp:revision>1</cp:revision>
  <dcterms:created xsi:type="dcterms:W3CDTF">2026-09-14T02:21:31Z</dcterms:created>
  <dcterms:modified xsi:type="dcterms:W3CDTF">2026-09-14T02:21:31Z</dcterms:modified>
</cp:coreProperties>
</file>